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Lst>
  <p:sldSz cx="42803763" cy="30275213"/>
  <p:notesSz cx="6858000" cy="9144000"/>
  <p:defaultTextStyle>
    <a:defPPr>
      <a:defRPr lang="da-DK"/>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206DB30-E8DF-7445-8EEA-9D55C1D6D12F}">
          <p14:sldIdLst>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7F00"/>
    <a:srgbClr val="003D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5" autoAdjust="0"/>
    <p:restoredTop sz="94617"/>
  </p:normalViewPr>
  <p:slideViewPr>
    <p:cSldViewPr snapToGrid="0" snapToObjects="1">
      <p:cViewPr varScale="1">
        <p:scale>
          <a:sx n="19" d="100"/>
          <a:sy n="19" d="100"/>
        </p:scale>
        <p:origin x="1334" y="1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2" y="4954765"/>
            <a:ext cx="36383199" cy="10540259"/>
          </a:xfrm>
        </p:spPr>
        <p:txBody>
          <a:bodyPr anchor="b"/>
          <a:lstStyle>
            <a:lvl1pPr algn="ctr">
              <a:defRPr sz="26488"/>
            </a:lvl1pPr>
          </a:lstStyle>
          <a:p>
            <a:r>
              <a:rPr lang="en-US"/>
              <a:t>Click to edit Master title style</a:t>
            </a:r>
            <a:endParaRPr lang="en-US" dirty="0"/>
          </a:p>
        </p:txBody>
      </p:sp>
      <p:sp>
        <p:nvSpPr>
          <p:cNvPr id="3" name="Subtitle 2"/>
          <p:cNvSpPr>
            <a:spLocks noGrp="1"/>
          </p:cNvSpPr>
          <p:nvPr>
            <p:ph type="subTitle" idx="1"/>
          </p:nvPr>
        </p:nvSpPr>
        <p:spPr>
          <a:xfrm>
            <a:off x="5350471" y="15901497"/>
            <a:ext cx="32102822" cy="7309499"/>
          </a:xfrm>
        </p:spPr>
        <p:txBody>
          <a:bodyPr/>
          <a:lstStyle>
            <a:lvl1pPr marL="0" indent="0" algn="ctr">
              <a:buNone/>
              <a:defRPr sz="10595"/>
            </a:lvl1pPr>
            <a:lvl2pPr marL="2018355" indent="0" algn="ctr">
              <a:buNone/>
              <a:defRPr sz="8829"/>
            </a:lvl2pPr>
            <a:lvl3pPr marL="4036710" indent="0" algn="ctr">
              <a:buNone/>
              <a:defRPr sz="7946"/>
            </a:lvl3pPr>
            <a:lvl4pPr marL="6055065" indent="0" algn="ctr">
              <a:buNone/>
              <a:defRPr sz="7063"/>
            </a:lvl4pPr>
            <a:lvl5pPr marL="8073420" indent="0" algn="ctr">
              <a:buNone/>
              <a:defRPr sz="7063"/>
            </a:lvl5pPr>
            <a:lvl6pPr marL="10091776" indent="0" algn="ctr">
              <a:buNone/>
              <a:defRPr sz="7063"/>
            </a:lvl6pPr>
            <a:lvl7pPr marL="12110131" indent="0" algn="ctr">
              <a:buNone/>
              <a:defRPr sz="7063"/>
            </a:lvl7pPr>
            <a:lvl8pPr marL="14128486" indent="0" algn="ctr">
              <a:buNone/>
              <a:defRPr sz="7063"/>
            </a:lvl8pPr>
            <a:lvl9pPr marL="16146841" indent="0" algn="ctr">
              <a:buNone/>
              <a:defRPr sz="706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A3659C7-D3BC-F24E-8612-88369846498B}" type="datetimeFigureOut">
              <a:rPr lang="da-DK" smtClean="0"/>
              <a:t>01-04-2020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575347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3659C7-D3BC-F24E-8612-88369846498B}" type="datetimeFigureOut">
              <a:rPr lang="da-DK" smtClean="0"/>
              <a:t>01-04-2020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490967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631445" y="1611875"/>
            <a:ext cx="9229561" cy="256568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942761" y="1611875"/>
            <a:ext cx="27153637" cy="256568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3659C7-D3BC-F24E-8612-88369846498B}" type="datetimeFigureOut">
              <a:rPr lang="da-DK" smtClean="0"/>
              <a:t>01-04-2020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558398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A3659C7-D3BC-F24E-8612-88369846498B}" type="datetimeFigureOut">
              <a:rPr lang="da-DK" smtClean="0"/>
              <a:t>01-04-2020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3566014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20467" y="7547788"/>
            <a:ext cx="36918246" cy="12593645"/>
          </a:xfrm>
        </p:spPr>
        <p:txBody>
          <a:bodyPr anchor="b"/>
          <a:lstStyle>
            <a:lvl1pPr>
              <a:defRPr sz="26488"/>
            </a:lvl1pPr>
          </a:lstStyle>
          <a:p>
            <a:r>
              <a:rPr lang="en-US"/>
              <a:t>Click to edit Master title style</a:t>
            </a:r>
            <a:endParaRPr lang="en-US" dirty="0"/>
          </a:p>
        </p:txBody>
      </p:sp>
      <p:sp>
        <p:nvSpPr>
          <p:cNvPr id="3" name="Text Placeholder 2"/>
          <p:cNvSpPr>
            <a:spLocks noGrp="1"/>
          </p:cNvSpPr>
          <p:nvPr>
            <p:ph type="body" idx="1"/>
          </p:nvPr>
        </p:nvSpPr>
        <p:spPr>
          <a:xfrm>
            <a:off x="2920467" y="20260574"/>
            <a:ext cx="36918246" cy="6622701"/>
          </a:xfrm>
        </p:spPr>
        <p:txBody>
          <a:bodyPr/>
          <a:lstStyle>
            <a:lvl1pPr marL="0" indent="0">
              <a:buNone/>
              <a:defRPr sz="10595">
                <a:solidFill>
                  <a:schemeClr val="tx1"/>
                </a:solidFill>
              </a:defRPr>
            </a:lvl1pPr>
            <a:lvl2pPr marL="2018355" indent="0">
              <a:buNone/>
              <a:defRPr sz="8829">
                <a:solidFill>
                  <a:schemeClr val="tx1">
                    <a:tint val="75000"/>
                  </a:schemeClr>
                </a:solidFill>
              </a:defRPr>
            </a:lvl2pPr>
            <a:lvl3pPr marL="4036710" indent="0">
              <a:buNone/>
              <a:defRPr sz="7946">
                <a:solidFill>
                  <a:schemeClr val="tx1">
                    <a:tint val="75000"/>
                  </a:schemeClr>
                </a:solidFill>
              </a:defRPr>
            </a:lvl3pPr>
            <a:lvl4pPr marL="6055065" indent="0">
              <a:buNone/>
              <a:defRPr sz="7063">
                <a:solidFill>
                  <a:schemeClr val="tx1">
                    <a:tint val="75000"/>
                  </a:schemeClr>
                </a:solidFill>
              </a:defRPr>
            </a:lvl4pPr>
            <a:lvl5pPr marL="8073420" indent="0">
              <a:buNone/>
              <a:defRPr sz="7063">
                <a:solidFill>
                  <a:schemeClr val="tx1">
                    <a:tint val="75000"/>
                  </a:schemeClr>
                </a:solidFill>
              </a:defRPr>
            </a:lvl5pPr>
            <a:lvl6pPr marL="10091776" indent="0">
              <a:buNone/>
              <a:defRPr sz="7063">
                <a:solidFill>
                  <a:schemeClr val="tx1">
                    <a:tint val="75000"/>
                  </a:schemeClr>
                </a:solidFill>
              </a:defRPr>
            </a:lvl6pPr>
            <a:lvl7pPr marL="12110131" indent="0">
              <a:buNone/>
              <a:defRPr sz="7063">
                <a:solidFill>
                  <a:schemeClr val="tx1">
                    <a:tint val="75000"/>
                  </a:schemeClr>
                </a:solidFill>
              </a:defRPr>
            </a:lvl7pPr>
            <a:lvl8pPr marL="14128486" indent="0">
              <a:buNone/>
              <a:defRPr sz="7063">
                <a:solidFill>
                  <a:schemeClr val="tx1">
                    <a:tint val="75000"/>
                  </a:schemeClr>
                </a:solidFill>
              </a:defRPr>
            </a:lvl8pPr>
            <a:lvl9pPr marL="16146841" indent="0">
              <a:buNone/>
              <a:defRPr sz="706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3659C7-D3BC-F24E-8612-88369846498B}" type="datetimeFigureOut">
              <a:rPr lang="da-DK" smtClean="0"/>
              <a:t>01-04-2020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2496817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942759" y="8059374"/>
            <a:ext cx="18191599" cy="192093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669405" y="8059374"/>
            <a:ext cx="18191599" cy="1920934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A3659C7-D3BC-F24E-8612-88369846498B}" type="datetimeFigureOut">
              <a:rPr lang="da-DK" smtClean="0"/>
              <a:t>01-04-2020</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534708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48334" y="1611882"/>
            <a:ext cx="36918246" cy="585180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948339" y="7421634"/>
            <a:ext cx="18107995"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Edit Master text styles</a:t>
            </a:r>
          </a:p>
        </p:txBody>
      </p:sp>
      <p:sp>
        <p:nvSpPr>
          <p:cNvPr id="4" name="Content Placeholder 3"/>
          <p:cNvSpPr>
            <a:spLocks noGrp="1"/>
          </p:cNvSpPr>
          <p:nvPr>
            <p:ph sz="half" idx="2"/>
          </p:nvPr>
        </p:nvSpPr>
        <p:spPr>
          <a:xfrm>
            <a:off x="2948339" y="11058863"/>
            <a:ext cx="18107995" cy="162659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1669408" y="7421634"/>
            <a:ext cx="18197174" cy="3637228"/>
          </a:xfrm>
        </p:spPr>
        <p:txBody>
          <a:bodyPr anchor="b"/>
          <a:lstStyle>
            <a:lvl1pPr marL="0" indent="0">
              <a:buNone/>
              <a:defRPr sz="10595" b="1"/>
            </a:lvl1pPr>
            <a:lvl2pPr marL="2018355" indent="0">
              <a:buNone/>
              <a:defRPr sz="8829" b="1"/>
            </a:lvl2pPr>
            <a:lvl3pPr marL="4036710" indent="0">
              <a:buNone/>
              <a:defRPr sz="7946" b="1"/>
            </a:lvl3pPr>
            <a:lvl4pPr marL="6055065" indent="0">
              <a:buNone/>
              <a:defRPr sz="7063" b="1"/>
            </a:lvl4pPr>
            <a:lvl5pPr marL="8073420" indent="0">
              <a:buNone/>
              <a:defRPr sz="7063" b="1"/>
            </a:lvl5pPr>
            <a:lvl6pPr marL="10091776" indent="0">
              <a:buNone/>
              <a:defRPr sz="7063" b="1"/>
            </a:lvl6pPr>
            <a:lvl7pPr marL="12110131" indent="0">
              <a:buNone/>
              <a:defRPr sz="7063" b="1"/>
            </a:lvl7pPr>
            <a:lvl8pPr marL="14128486" indent="0">
              <a:buNone/>
              <a:defRPr sz="7063" b="1"/>
            </a:lvl8pPr>
            <a:lvl9pPr marL="16146841" indent="0">
              <a:buNone/>
              <a:defRPr sz="7063" b="1"/>
            </a:lvl9pPr>
          </a:lstStyle>
          <a:p>
            <a:pPr lvl="0"/>
            <a:r>
              <a:rPr lang="en-US"/>
              <a:t>Edit Master text styles</a:t>
            </a:r>
          </a:p>
        </p:txBody>
      </p:sp>
      <p:sp>
        <p:nvSpPr>
          <p:cNvPr id="6" name="Content Placeholder 5"/>
          <p:cNvSpPr>
            <a:spLocks noGrp="1"/>
          </p:cNvSpPr>
          <p:nvPr>
            <p:ph sz="quarter" idx="4"/>
          </p:nvPr>
        </p:nvSpPr>
        <p:spPr>
          <a:xfrm>
            <a:off x="21669408" y="11058863"/>
            <a:ext cx="18197174" cy="162659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A3659C7-D3BC-F24E-8612-88369846498B}" type="datetimeFigureOut">
              <a:rPr lang="da-DK" smtClean="0"/>
              <a:t>01-04-2020</a:t>
            </a:fld>
            <a:endParaRPr lang="da-DK"/>
          </a:p>
        </p:txBody>
      </p:sp>
      <p:sp>
        <p:nvSpPr>
          <p:cNvPr id="8" name="Footer Placeholder 7"/>
          <p:cNvSpPr>
            <a:spLocks noGrp="1"/>
          </p:cNvSpPr>
          <p:nvPr>
            <p:ph type="ftr" sz="quarter" idx="11"/>
          </p:nvPr>
        </p:nvSpPr>
        <p:spPr/>
        <p:txBody>
          <a:bodyPr/>
          <a:lstStyle/>
          <a:p>
            <a:endParaRPr lang="da-DK"/>
          </a:p>
        </p:txBody>
      </p:sp>
      <p:sp>
        <p:nvSpPr>
          <p:cNvPr id="9" name="Slide Number Placeholder 8"/>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1321806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A3659C7-D3BC-F24E-8612-88369846498B}" type="datetimeFigureOut">
              <a:rPr lang="da-DK" smtClean="0"/>
              <a:t>01-04-2020</a:t>
            </a:fld>
            <a:endParaRPr lang="da-DK"/>
          </a:p>
        </p:txBody>
      </p:sp>
      <p:sp>
        <p:nvSpPr>
          <p:cNvPr id="4" name="Footer Placeholder 3"/>
          <p:cNvSpPr>
            <a:spLocks noGrp="1"/>
          </p:cNvSpPr>
          <p:nvPr>
            <p:ph type="ftr" sz="quarter" idx="11"/>
          </p:nvPr>
        </p:nvSpPr>
        <p:spPr/>
        <p:txBody>
          <a:bodyPr/>
          <a:lstStyle/>
          <a:p>
            <a:endParaRPr lang="da-DK"/>
          </a:p>
        </p:txBody>
      </p:sp>
      <p:sp>
        <p:nvSpPr>
          <p:cNvPr id="5" name="Slide Number Placeholder 4"/>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201158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3659C7-D3BC-F24E-8612-88369846498B}" type="datetimeFigureOut">
              <a:rPr lang="da-DK" smtClean="0"/>
              <a:t>01-04-2020</a:t>
            </a:fld>
            <a:endParaRPr lang="da-DK"/>
          </a:p>
        </p:txBody>
      </p:sp>
      <p:sp>
        <p:nvSpPr>
          <p:cNvPr id="3" name="Footer Placeholder 2"/>
          <p:cNvSpPr>
            <a:spLocks noGrp="1"/>
          </p:cNvSpPr>
          <p:nvPr>
            <p:ph type="ftr" sz="quarter" idx="11"/>
          </p:nvPr>
        </p:nvSpPr>
        <p:spPr/>
        <p:txBody>
          <a:bodyPr/>
          <a:lstStyle/>
          <a:p>
            <a:endParaRPr lang="da-DK"/>
          </a:p>
        </p:txBody>
      </p:sp>
      <p:sp>
        <p:nvSpPr>
          <p:cNvPr id="4" name="Slide Number Placeholder 3"/>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392940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endParaRPr lang="en-US" dirty="0"/>
          </a:p>
        </p:txBody>
      </p:sp>
      <p:sp>
        <p:nvSpPr>
          <p:cNvPr id="3" name="Content Placeholder 2"/>
          <p:cNvSpPr>
            <a:spLocks noGrp="1"/>
          </p:cNvSpPr>
          <p:nvPr>
            <p:ph idx="1"/>
          </p:nvPr>
        </p:nvSpPr>
        <p:spPr>
          <a:xfrm>
            <a:off x="18197174" y="4359077"/>
            <a:ext cx="21669405" cy="21515024"/>
          </a:xfrm>
        </p:spPr>
        <p:txBody>
          <a:bodyPr/>
          <a:lstStyle>
            <a:lvl1pPr>
              <a:defRPr sz="14127"/>
            </a:lvl1pPr>
            <a:lvl2pPr>
              <a:defRPr sz="12361"/>
            </a:lvl2pPr>
            <a:lvl3pPr>
              <a:defRPr sz="10595"/>
            </a:lvl3pPr>
            <a:lvl4pPr>
              <a:defRPr sz="8829"/>
            </a:lvl4pPr>
            <a:lvl5pPr>
              <a:defRPr sz="8829"/>
            </a:lvl5pPr>
            <a:lvl6pPr>
              <a:defRPr sz="8829"/>
            </a:lvl6pPr>
            <a:lvl7pPr>
              <a:defRPr sz="8829"/>
            </a:lvl7pPr>
            <a:lvl8pPr>
              <a:defRPr sz="8829"/>
            </a:lvl8pPr>
            <a:lvl9pPr>
              <a:defRPr sz="882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Edit Master text styles</a:t>
            </a:r>
          </a:p>
        </p:txBody>
      </p:sp>
      <p:sp>
        <p:nvSpPr>
          <p:cNvPr id="5" name="Date Placeholder 4"/>
          <p:cNvSpPr>
            <a:spLocks noGrp="1"/>
          </p:cNvSpPr>
          <p:nvPr>
            <p:ph type="dt" sz="half" idx="10"/>
          </p:nvPr>
        </p:nvSpPr>
        <p:spPr/>
        <p:txBody>
          <a:bodyPr/>
          <a:lstStyle/>
          <a:p>
            <a:fld id="{EA3659C7-D3BC-F24E-8612-88369846498B}" type="datetimeFigureOut">
              <a:rPr lang="da-DK" smtClean="0"/>
              <a:t>01-04-2020</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3514202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948334" y="2018348"/>
            <a:ext cx="13805328" cy="7064216"/>
          </a:xfrm>
        </p:spPr>
        <p:txBody>
          <a:bodyPr anchor="b"/>
          <a:lstStyle>
            <a:lvl1pPr>
              <a:defRPr sz="14127"/>
            </a:lvl1pPr>
          </a:lstStyle>
          <a:p>
            <a:r>
              <a:rPr lang="en-US"/>
              <a:t>Click to edit Master title style</a:t>
            </a:r>
            <a:endParaRPr lang="en-US" dirty="0"/>
          </a:p>
        </p:txBody>
      </p:sp>
      <p:sp>
        <p:nvSpPr>
          <p:cNvPr id="3" name="Picture Placeholder 2"/>
          <p:cNvSpPr>
            <a:spLocks noGrp="1" noChangeAspect="1"/>
          </p:cNvSpPr>
          <p:nvPr>
            <p:ph type="pic" idx="1"/>
          </p:nvPr>
        </p:nvSpPr>
        <p:spPr>
          <a:xfrm>
            <a:off x="18197174" y="4359077"/>
            <a:ext cx="21669405" cy="21515024"/>
          </a:xfrm>
        </p:spPr>
        <p:txBody>
          <a:bodyPr anchor="t"/>
          <a:lstStyle>
            <a:lvl1pPr marL="0" indent="0">
              <a:buNone/>
              <a:defRPr sz="14127"/>
            </a:lvl1pPr>
            <a:lvl2pPr marL="2018355" indent="0">
              <a:buNone/>
              <a:defRPr sz="12361"/>
            </a:lvl2pPr>
            <a:lvl3pPr marL="4036710" indent="0">
              <a:buNone/>
              <a:defRPr sz="10595"/>
            </a:lvl3pPr>
            <a:lvl4pPr marL="6055065" indent="0">
              <a:buNone/>
              <a:defRPr sz="8829"/>
            </a:lvl4pPr>
            <a:lvl5pPr marL="8073420" indent="0">
              <a:buNone/>
              <a:defRPr sz="8829"/>
            </a:lvl5pPr>
            <a:lvl6pPr marL="10091776" indent="0">
              <a:buNone/>
              <a:defRPr sz="8829"/>
            </a:lvl6pPr>
            <a:lvl7pPr marL="12110131" indent="0">
              <a:buNone/>
              <a:defRPr sz="8829"/>
            </a:lvl7pPr>
            <a:lvl8pPr marL="14128486" indent="0">
              <a:buNone/>
              <a:defRPr sz="8829"/>
            </a:lvl8pPr>
            <a:lvl9pPr marL="16146841" indent="0">
              <a:buNone/>
              <a:defRPr sz="8829"/>
            </a:lvl9pPr>
          </a:lstStyle>
          <a:p>
            <a:r>
              <a:rPr lang="en-US"/>
              <a:t>Click icon to add picture</a:t>
            </a:r>
            <a:endParaRPr lang="en-US" dirty="0"/>
          </a:p>
        </p:txBody>
      </p:sp>
      <p:sp>
        <p:nvSpPr>
          <p:cNvPr id="4" name="Text Placeholder 3"/>
          <p:cNvSpPr>
            <a:spLocks noGrp="1"/>
          </p:cNvSpPr>
          <p:nvPr>
            <p:ph type="body" sz="half" idx="2"/>
          </p:nvPr>
        </p:nvSpPr>
        <p:spPr>
          <a:xfrm>
            <a:off x="2948334" y="9082564"/>
            <a:ext cx="13805328" cy="16826573"/>
          </a:xfrm>
        </p:spPr>
        <p:txBody>
          <a:bodyPr/>
          <a:lstStyle>
            <a:lvl1pPr marL="0" indent="0">
              <a:buNone/>
              <a:defRPr sz="7063"/>
            </a:lvl1pPr>
            <a:lvl2pPr marL="2018355" indent="0">
              <a:buNone/>
              <a:defRPr sz="6180"/>
            </a:lvl2pPr>
            <a:lvl3pPr marL="4036710" indent="0">
              <a:buNone/>
              <a:defRPr sz="5298"/>
            </a:lvl3pPr>
            <a:lvl4pPr marL="6055065" indent="0">
              <a:buNone/>
              <a:defRPr sz="4415"/>
            </a:lvl4pPr>
            <a:lvl5pPr marL="8073420" indent="0">
              <a:buNone/>
              <a:defRPr sz="4415"/>
            </a:lvl5pPr>
            <a:lvl6pPr marL="10091776" indent="0">
              <a:buNone/>
              <a:defRPr sz="4415"/>
            </a:lvl6pPr>
            <a:lvl7pPr marL="12110131" indent="0">
              <a:buNone/>
              <a:defRPr sz="4415"/>
            </a:lvl7pPr>
            <a:lvl8pPr marL="14128486" indent="0">
              <a:buNone/>
              <a:defRPr sz="4415"/>
            </a:lvl8pPr>
            <a:lvl9pPr marL="16146841" indent="0">
              <a:buNone/>
              <a:defRPr sz="4415"/>
            </a:lvl9pPr>
          </a:lstStyle>
          <a:p>
            <a:pPr lvl="0"/>
            <a:r>
              <a:rPr lang="en-US"/>
              <a:t>Edit Master text styles</a:t>
            </a:r>
          </a:p>
        </p:txBody>
      </p:sp>
      <p:sp>
        <p:nvSpPr>
          <p:cNvPr id="5" name="Date Placeholder 4"/>
          <p:cNvSpPr>
            <a:spLocks noGrp="1"/>
          </p:cNvSpPr>
          <p:nvPr>
            <p:ph type="dt" sz="half" idx="10"/>
          </p:nvPr>
        </p:nvSpPr>
        <p:spPr/>
        <p:txBody>
          <a:bodyPr/>
          <a:lstStyle/>
          <a:p>
            <a:fld id="{EA3659C7-D3BC-F24E-8612-88369846498B}" type="datetimeFigureOut">
              <a:rPr lang="da-DK" smtClean="0"/>
              <a:t>01-04-2020</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11EE28BB-626A-1140-95EA-7BEB916957D2}" type="slidenum">
              <a:rPr lang="da-DK" smtClean="0"/>
              <a:t>‹nr.›</a:t>
            </a:fld>
            <a:endParaRPr lang="da-DK"/>
          </a:p>
        </p:txBody>
      </p:sp>
    </p:spTree>
    <p:extLst>
      <p:ext uri="{BB962C8B-B14F-4D97-AF65-F5344CB8AC3E}">
        <p14:creationId xmlns:p14="http://schemas.microsoft.com/office/powerpoint/2010/main" val="1994643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42759" y="1611882"/>
            <a:ext cx="36918246" cy="58518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942759" y="8059374"/>
            <a:ext cx="36918246" cy="1920934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942759" y="28060644"/>
            <a:ext cx="9630847" cy="1611875"/>
          </a:xfrm>
          <a:prstGeom prst="rect">
            <a:avLst/>
          </a:prstGeom>
        </p:spPr>
        <p:txBody>
          <a:bodyPr vert="horz" lIns="91440" tIns="45720" rIns="91440" bIns="45720" rtlCol="0" anchor="ctr"/>
          <a:lstStyle>
            <a:lvl1pPr algn="l">
              <a:defRPr sz="5298">
                <a:solidFill>
                  <a:schemeClr val="tx1">
                    <a:tint val="75000"/>
                  </a:schemeClr>
                </a:solidFill>
              </a:defRPr>
            </a:lvl1pPr>
          </a:lstStyle>
          <a:p>
            <a:fld id="{EA3659C7-D3BC-F24E-8612-88369846498B}" type="datetimeFigureOut">
              <a:rPr lang="da-DK" smtClean="0"/>
              <a:t>01-04-2020</a:t>
            </a:fld>
            <a:endParaRPr lang="da-DK"/>
          </a:p>
        </p:txBody>
      </p:sp>
      <p:sp>
        <p:nvSpPr>
          <p:cNvPr id="5" name="Footer Placeholder 4"/>
          <p:cNvSpPr>
            <a:spLocks noGrp="1"/>
          </p:cNvSpPr>
          <p:nvPr>
            <p:ph type="ftr" sz="quarter" idx="3"/>
          </p:nvPr>
        </p:nvSpPr>
        <p:spPr>
          <a:xfrm>
            <a:off x="14178747" y="28060644"/>
            <a:ext cx="14446270" cy="1611875"/>
          </a:xfrm>
          <a:prstGeom prst="rect">
            <a:avLst/>
          </a:prstGeom>
        </p:spPr>
        <p:txBody>
          <a:bodyPr vert="horz" lIns="91440" tIns="45720" rIns="91440" bIns="45720" rtlCol="0" anchor="ctr"/>
          <a:lstStyle>
            <a:lvl1pPr algn="ctr">
              <a:defRPr sz="5298">
                <a:solidFill>
                  <a:schemeClr val="tx1">
                    <a:tint val="75000"/>
                  </a:schemeClr>
                </a:solidFill>
              </a:defRPr>
            </a:lvl1pPr>
          </a:lstStyle>
          <a:p>
            <a:endParaRPr lang="da-DK"/>
          </a:p>
        </p:txBody>
      </p:sp>
      <p:sp>
        <p:nvSpPr>
          <p:cNvPr id="6" name="Slide Number Placeholder 5"/>
          <p:cNvSpPr>
            <a:spLocks noGrp="1"/>
          </p:cNvSpPr>
          <p:nvPr>
            <p:ph type="sldNum" sz="quarter" idx="4"/>
          </p:nvPr>
        </p:nvSpPr>
        <p:spPr>
          <a:xfrm>
            <a:off x="30230157" y="28060644"/>
            <a:ext cx="9630847" cy="1611875"/>
          </a:xfrm>
          <a:prstGeom prst="rect">
            <a:avLst/>
          </a:prstGeom>
        </p:spPr>
        <p:txBody>
          <a:bodyPr vert="horz" lIns="91440" tIns="45720" rIns="91440" bIns="45720" rtlCol="0" anchor="ctr"/>
          <a:lstStyle>
            <a:lvl1pPr algn="r">
              <a:defRPr sz="5298">
                <a:solidFill>
                  <a:schemeClr val="tx1">
                    <a:tint val="75000"/>
                  </a:schemeClr>
                </a:solidFill>
              </a:defRPr>
            </a:lvl1pPr>
          </a:lstStyle>
          <a:p>
            <a:fld id="{11EE28BB-626A-1140-95EA-7BEB916957D2}" type="slidenum">
              <a:rPr lang="da-DK" smtClean="0"/>
              <a:t>‹nr.›</a:t>
            </a:fld>
            <a:endParaRPr lang="da-DK"/>
          </a:p>
        </p:txBody>
      </p:sp>
    </p:spTree>
    <p:extLst>
      <p:ext uri="{BB962C8B-B14F-4D97-AF65-F5344CB8AC3E}">
        <p14:creationId xmlns:p14="http://schemas.microsoft.com/office/powerpoint/2010/main" val="42493463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036710" rtl="0" eaLnBrk="1" latinLnBrk="0" hangingPunct="1">
        <a:lnSpc>
          <a:spcPct val="90000"/>
        </a:lnSpc>
        <a:spcBef>
          <a:spcPct val="0"/>
        </a:spcBef>
        <a:buNone/>
        <a:defRPr sz="19424" kern="1200">
          <a:solidFill>
            <a:schemeClr val="tx1"/>
          </a:solidFill>
          <a:latin typeface="+mj-lt"/>
          <a:ea typeface="+mj-ea"/>
          <a:cs typeface="+mj-cs"/>
        </a:defRPr>
      </a:lvl1pPr>
    </p:titleStyle>
    <p:bodyStyle>
      <a:lvl1pPr marL="1009178" indent="-1009178" algn="l" defTabSz="4036710" rtl="0" eaLnBrk="1" latinLnBrk="0" hangingPunct="1">
        <a:lnSpc>
          <a:spcPct val="90000"/>
        </a:lnSpc>
        <a:spcBef>
          <a:spcPts val="4415"/>
        </a:spcBef>
        <a:buFont typeface="Arial" panose="020B0604020202020204" pitchFamily="34" charset="0"/>
        <a:buChar char="•"/>
        <a:defRPr sz="12361" kern="1200">
          <a:solidFill>
            <a:schemeClr val="tx1"/>
          </a:solidFill>
          <a:latin typeface="+mn-lt"/>
          <a:ea typeface="+mn-ea"/>
          <a:cs typeface="+mn-cs"/>
        </a:defRPr>
      </a:lvl1pPr>
      <a:lvl2pPr marL="3027533" indent="-1009178" algn="l" defTabSz="4036710" rtl="0" eaLnBrk="1" latinLnBrk="0" hangingPunct="1">
        <a:lnSpc>
          <a:spcPct val="90000"/>
        </a:lnSpc>
        <a:spcBef>
          <a:spcPts val="2207"/>
        </a:spcBef>
        <a:buFont typeface="Arial" panose="020B0604020202020204" pitchFamily="34" charset="0"/>
        <a:buChar char="•"/>
        <a:defRPr sz="10595" kern="1200">
          <a:solidFill>
            <a:schemeClr val="tx1"/>
          </a:solidFill>
          <a:latin typeface="+mn-lt"/>
          <a:ea typeface="+mn-ea"/>
          <a:cs typeface="+mn-cs"/>
        </a:defRPr>
      </a:lvl2pPr>
      <a:lvl3pPr marL="5045888" indent="-1009178" algn="l" defTabSz="4036710" rtl="0" eaLnBrk="1" latinLnBrk="0" hangingPunct="1">
        <a:lnSpc>
          <a:spcPct val="90000"/>
        </a:lnSpc>
        <a:spcBef>
          <a:spcPts val="2207"/>
        </a:spcBef>
        <a:buFont typeface="Arial" panose="020B0604020202020204" pitchFamily="34" charset="0"/>
        <a:buChar char="•"/>
        <a:defRPr sz="8829" kern="1200">
          <a:solidFill>
            <a:schemeClr val="tx1"/>
          </a:solidFill>
          <a:latin typeface="+mn-lt"/>
          <a:ea typeface="+mn-ea"/>
          <a:cs typeface="+mn-cs"/>
        </a:defRPr>
      </a:lvl3pPr>
      <a:lvl4pPr marL="706424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4pPr>
      <a:lvl5pPr marL="908259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5pPr>
      <a:lvl6pPr marL="1110095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6pPr>
      <a:lvl7pPr marL="13119308"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7pPr>
      <a:lvl8pPr marL="15137663"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8pPr>
      <a:lvl9pPr marL="17156019" indent="-1009178" algn="l" defTabSz="4036710" rtl="0" eaLnBrk="1" latinLnBrk="0" hangingPunct="1">
        <a:lnSpc>
          <a:spcPct val="90000"/>
        </a:lnSpc>
        <a:spcBef>
          <a:spcPts val="2207"/>
        </a:spcBef>
        <a:buFont typeface="Arial" panose="020B0604020202020204" pitchFamily="34" charset="0"/>
        <a:buChar char="•"/>
        <a:defRPr sz="7946" kern="1200">
          <a:solidFill>
            <a:schemeClr val="tx1"/>
          </a:solidFill>
          <a:latin typeface="+mn-lt"/>
          <a:ea typeface="+mn-ea"/>
          <a:cs typeface="+mn-cs"/>
        </a:defRPr>
      </a:lvl9pPr>
    </p:bodyStyle>
    <p:otherStyle>
      <a:defPPr>
        <a:defRPr lang="en-US"/>
      </a:defPPr>
      <a:lvl1pPr marL="0" algn="l" defTabSz="4036710" rtl="0" eaLnBrk="1" latinLnBrk="0" hangingPunct="1">
        <a:defRPr sz="7946" kern="1200">
          <a:solidFill>
            <a:schemeClr val="tx1"/>
          </a:solidFill>
          <a:latin typeface="+mn-lt"/>
          <a:ea typeface="+mn-ea"/>
          <a:cs typeface="+mn-cs"/>
        </a:defRPr>
      </a:lvl1pPr>
      <a:lvl2pPr marL="2018355" algn="l" defTabSz="4036710" rtl="0" eaLnBrk="1" latinLnBrk="0" hangingPunct="1">
        <a:defRPr sz="7946" kern="1200">
          <a:solidFill>
            <a:schemeClr val="tx1"/>
          </a:solidFill>
          <a:latin typeface="+mn-lt"/>
          <a:ea typeface="+mn-ea"/>
          <a:cs typeface="+mn-cs"/>
        </a:defRPr>
      </a:lvl2pPr>
      <a:lvl3pPr marL="4036710" algn="l" defTabSz="4036710" rtl="0" eaLnBrk="1" latinLnBrk="0" hangingPunct="1">
        <a:defRPr sz="7946" kern="1200">
          <a:solidFill>
            <a:schemeClr val="tx1"/>
          </a:solidFill>
          <a:latin typeface="+mn-lt"/>
          <a:ea typeface="+mn-ea"/>
          <a:cs typeface="+mn-cs"/>
        </a:defRPr>
      </a:lvl3pPr>
      <a:lvl4pPr marL="6055065" algn="l" defTabSz="4036710" rtl="0" eaLnBrk="1" latinLnBrk="0" hangingPunct="1">
        <a:defRPr sz="7946" kern="1200">
          <a:solidFill>
            <a:schemeClr val="tx1"/>
          </a:solidFill>
          <a:latin typeface="+mn-lt"/>
          <a:ea typeface="+mn-ea"/>
          <a:cs typeface="+mn-cs"/>
        </a:defRPr>
      </a:lvl4pPr>
      <a:lvl5pPr marL="8073420" algn="l" defTabSz="4036710" rtl="0" eaLnBrk="1" latinLnBrk="0" hangingPunct="1">
        <a:defRPr sz="7946" kern="1200">
          <a:solidFill>
            <a:schemeClr val="tx1"/>
          </a:solidFill>
          <a:latin typeface="+mn-lt"/>
          <a:ea typeface="+mn-ea"/>
          <a:cs typeface="+mn-cs"/>
        </a:defRPr>
      </a:lvl5pPr>
      <a:lvl6pPr marL="10091776" algn="l" defTabSz="4036710" rtl="0" eaLnBrk="1" latinLnBrk="0" hangingPunct="1">
        <a:defRPr sz="7946" kern="1200">
          <a:solidFill>
            <a:schemeClr val="tx1"/>
          </a:solidFill>
          <a:latin typeface="+mn-lt"/>
          <a:ea typeface="+mn-ea"/>
          <a:cs typeface="+mn-cs"/>
        </a:defRPr>
      </a:lvl6pPr>
      <a:lvl7pPr marL="12110131" algn="l" defTabSz="4036710" rtl="0" eaLnBrk="1" latinLnBrk="0" hangingPunct="1">
        <a:defRPr sz="7946" kern="1200">
          <a:solidFill>
            <a:schemeClr val="tx1"/>
          </a:solidFill>
          <a:latin typeface="+mn-lt"/>
          <a:ea typeface="+mn-ea"/>
          <a:cs typeface="+mn-cs"/>
        </a:defRPr>
      </a:lvl7pPr>
      <a:lvl8pPr marL="14128486" algn="l" defTabSz="4036710" rtl="0" eaLnBrk="1" latinLnBrk="0" hangingPunct="1">
        <a:defRPr sz="7946" kern="1200">
          <a:solidFill>
            <a:schemeClr val="tx1"/>
          </a:solidFill>
          <a:latin typeface="+mn-lt"/>
          <a:ea typeface="+mn-ea"/>
          <a:cs typeface="+mn-cs"/>
        </a:defRPr>
      </a:lvl8pPr>
      <a:lvl9pPr marL="16146841" algn="l" defTabSz="4036710" rtl="0" eaLnBrk="1" latinLnBrk="0" hangingPunct="1">
        <a:defRPr sz="79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2968B5-24DC-6A4A-8115-171B62C1285D}"/>
              </a:ext>
            </a:extLst>
          </p:cNvPr>
          <p:cNvPicPr>
            <a:picLocks noChangeAspect="1"/>
          </p:cNvPicPr>
          <p:nvPr/>
        </p:nvPicPr>
        <p:blipFill>
          <a:blip r:embed="rId2"/>
          <a:stretch>
            <a:fillRect/>
          </a:stretch>
        </p:blipFill>
        <p:spPr>
          <a:xfrm>
            <a:off x="666594" y="736857"/>
            <a:ext cx="6488798" cy="1329672"/>
          </a:xfrm>
          <a:prstGeom prst="rect">
            <a:avLst/>
          </a:prstGeom>
        </p:spPr>
      </p:pic>
      <p:pic>
        <p:nvPicPr>
          <p:cNvPr id="6" name="Picture 8" descr="Danske Science Gymnasier">
            <a:extLst>
              <a:ext uri="{FF2B5EF4-FFF2-40B4-BE49-F238E27FC236}">
                <a16:creationId xmlns:a16="http://schemas.microsoft.com/office/drawing/2014/main" id="{B572CD79-476B-FD40-A624-8E987E94FC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46315" y="736857"/>
            <a:ext cx="3385458" cy="1692729"/>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52C766C5-CD20-E942-A2D9-2965F2014400}"/>
              </a:ext>
            </a:extLst>
          </p:cNvPr>
          <p:cNvSpPr/>
          <p:nvPr/>
        </p:nvSpPr>
        <p:spPr>
          <a:xfrm>
            <a:off x="8832344" y="1411122"/>
            <a:ext cx="27438856" cy="1569660"/>
          </a:xfrm>
          <a:prstGeom prst="rect">
            <a:avLst/>
          </a:prstGeom>
        </p:spPr>
        <p:txBody>
          <a:bodyPr wrap="square">
            <a:spAutoFit/>
          </a:bodyPr>
          <a:lstStyle/>
          <a:p>
            <a:pPr algn="ctr"/>
            <a:r>
              <a:rPr lang="da-DK" sz="9600" b="1" dirty="0">
                <a:latin typeface="AU Passata" panose="020B0503030502030804" pitchFamily="34" charset="77"/>
              </a:rPr>
              <a:t>Cosinus i forbindelse med gitterligningen</a:t>
            </a:r>
          </a:p>
        </p:txBody>
      </p:sp>
      <p:sp>
        <p:nvSpPr>
          <p:cNvPr id="15" name="Rounded Rectangle 14">
            <a:extLst>
              <a:ext uri="{FF2B5EF4-FFF2-40B4-BE49-F238E27FC236}">
                <a16:creationId xmlns:a16="http://schemas.microsoft.com/office/drawing/2014/main" id="{CF63EAFC-F7BA-DD4D-92EC-6BEF96FE08E2}"/>
              </a:ext>
            </a:extLst>
          </p:cNvPr>
          <p:cNvSpPr/>
          <p:nvPr/>
        </p:nvSpPr>
        <p:spPr>
          <a:xfrm>
            <a:off x="666595" y="4150556"/>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Introduktion</a:t>
            </a:r>
          </a:p>
        </p:txBody>
      </p:sp>
      <p:sp>
        <p:nvSpPr>
          <p:cNvPr id="19" name="Rounded Rectangle 18">
            <a:extLst>
              <a:ext uri="{FF2B5EF4-FFF2-40B4-BE49-F238E27FC236}">
                <a16:creationId xmlns:a16="http://schemas.microsoft.com/office/drawing/2014/main" id="{C44373A5-222E-3A49-A04D-62555E2EC36A}"/>
              </a:ext>
            </a:extLst>
          </p:cNvPr>
          <p:cNvSpPr/>
          <p:nvPr/>
        </p:nvSpPr>
        <p:spPr>
          <a:xfrm>
            <a:off x="14734366" y="17165189"/>
            <a:ext cx="12657519" cy="1150924"/>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Beskrivelse af aktiviteten</a:t>
            </a:r>
          </a:p>
        </p:txBody>
      </p:sp>
      <p:sp>
        <p:nvSpPr>
          <p:cNvPr id="24" name="Rounded Rectangle 23">
            <a:extLst>
              <a:ext uri="{FF2B5EF4-FFF2-40B4-BE49-F238E27FC236}">
                <a16:creationId xmlns:a16="http://schemas.microsoft.com/office/drawing/2014/main" id="{9301CB73-C7F7-1B45-B8A2-D93CDDAE6ACE}"/>
              </a:ext>
            </a:extLst>
          </p:cNvPr>
          <p:cNvSpPr/>
          <p:nvPr/>
        </p:nvSpPr>
        <p:spPr>
          <a:xfrm>
            <a:off x="485841" y="23420188"/>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Mål med aktiviteten</a:t>
            </a:r>
          </a:p>
        </p:txBody>
      </p:sp>
      <p:sp>
        <p:nvSpPr>
          <p:cNvPr id="26" name="Rounded Rectangle 25">
            <a:extLst>
              <a:ext uri="{FF2B5EF4-FFF2-40B4-BE49-F238E27FC236}">
                <a16:creationId xmlns:a16="http://schemas.microsoft.com/office/drawing/2014/main" id="{A2AB0144-4E26-1640-BB27-EB9E415D89C3}"/>
              </a:ext>
            </a:extLst>
          </p:cNvPr>
          <p:cNvSpPr/>
          <p:nvPr/>
        </p:nvSpPr>
        <p:spPr>
          <a:xfrm>
            <a:off x="14734361" y="8891148"/>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Forkundskaber</a:t>
            </a:r>
          </a:p>
        </p:txBody>
      </p:sp>
      <p:sp>
        <p:nvSpPr>
          <p:cNvPr id="23" name="Rounded Rectangle 22">
            <a:extLst>
              <a:ext uri="{FF2B5EF4-FFF2-40B4-BE49-F238E27FC236}">
                <a16:creationId xmlns:a16="http://schemas.microsoft.com/office/drawing/2014/main" id="{43D687E4-0395-8142-BC8C-7E8F1D25B585}"/>
              </a:ext>
            </a:extLst>
          </p:cNvPr>
          <p:cNvSpPr/>
          <p:nvPr/>
        </p:nvSpPr>
        <p:spPr>
          <a:xfrm>
            <a:off x="666594" y="3332088"/>
            <a:ext cx="41591749" cy="45719"/>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8" name="Rounded Rectangle 27">
            <a:extLst>
              <a:ext uri="{FF2B5EF4-FFF2-40B4-BE49-F238E27FC236}">
                <a16:creationId xmlns:a16="http://schemas.microsoft.com/office/drawing/2014/main" id="{F67B2B70-A1D7-7149-97D4-DDEBDFDE969B}"/>
              </a:ext>
            </a:extLst>
          </p:cNvPr>
          <p:cNvSpPr/>
          <p:nvPr/>
        </p:nvSpPr>
        <p:spPr>
          <a:xfrm>
            <a:off x="666594" y="28395684"/>
            <a:ext cx="41591749" cy="45719"/>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27" name="TextBox 26">
            <a:extLst>
              <a:ext uri="{FF2B5EF4-FFF2-40B4-BE49-F238E27FC236}">
                <a16:creationId xmlns:a16="http://schemas.microsoft.com/office/drawing/2014/main" id="{8AF4F5BB-E1C6-774B-87CC-4F64878B655A}"/>
              </a:ext>
            </a:extLst>
          </p:cNvPr>
          <p:cNvSpPr txBox="1"/>
          <p:nvPr/>
        </p:nvSpPr>
        <p:spPr>
          <a:xfrm>
            <a:off x="666594" y="5723643"/>
            <a:ext cx="12657520" cy="2862322"/>
          </a:xfrm>
          <a:prstGeom prst="rect">
            <a:avLst/>
          </a:prstGeom>
          <a:noFill/>
        </p:spPr>
        <p:txBody>
          <a:bodyPr wrap="square" rtlCol="0">
            <a:spAutoFit/>
          </a:bodyPr>
          <a:lstStyle/>
          <a:p>
            <a:r>
              <a:rPr lang="da-DK" sz="3600" dirty="0">
                <a:latin typeface="AU Passata" panose="020B0503030502030804" pitchFamily="34" charset="77"/>
              </a:rPr>
              <a:t>Modellen er tænkt ind i et tværfagligt forløb mellem matematik og fysik om gitterligning og viser, hvordan en laserstråle afbøjes i et optisk gitter. Modellen giver mulighed for at ændre på bølgelængden og gitterkonstanten ved hjælp af to skydere, hvorved det kan observeres, hvordan afbøjningsvinklen ændres. </a:t>
            </a:r>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D58AC919-3C3D-074C-9E46-3E642B062385}"/>
                  </a:ext>
                </a:extLst>
              </p:cNvPr>
              <p:cNvSpPr txBox="1"/>
              <p:nvPr/>
            </p:nvSpPr>
            <p:spPr>
              <a:xfrm>
                <a:off x="485840" y="24731784"/>
                <a:ext cx="12657520" cy="3539430"/>
              </a:xfrm>
              <a:prstGeom prst="rect">
                <a:avLst/>
              </a:prstGeom>
              <a:noFill/>
            </p:spPr>
            <p:txBody>
              <a:bodyPr wrap="square" rtlCol="0">
                <a:spAutoFit/>
              </a:bodyPr>
              <a:lstStyle/>
              <a:p>
                <a:r>
                  <a:rPr lang="da-DK" sz="4400" dirty="0">
                    <a:latin typeface="AU Passata" panose="020B0503030502030804" pitchFamily="34" charset="77"/>
                  </a:rPr>
                  <a:t>Matematik-faglige mål:</a:t>
                </a:r>
              </a:p>
              <a:p>
                <a:r>
                  <a:rPr lang="da-DK" sz="3600" dirty="0">
                    <a:latin typeface="AU Passata" panose="020B0503030502030804" pitchFamily="34" charset="77"/>
                  </a:rPr>
                  <a:t>- At indse hvordan forskellige variabler i gitterligningen påvirker hinanden, samt se hvordan en sådan ligning kan modelleres til at beskrive særlige fysikfaglige begreber (her den maksimale orden).</a:t>
                </a:r>
              </a:p>
              <a:p>
                <a:r>
                  <a:rPr lang="da-DK" sz="3600" dirty="0">
                    <a:latin typeface="AU Passata" panose="020B0503030502030804" pitchFamily="34" charset="77"/>
                  </a:rPr>
                  <a:t>- At kunne forklare cosinusfunktionen ud fra enhedscirklen og derigennem indse, hvorfor </a:t>
                </a:r>
                <a14:m>
                  <m:oMath xmlns:m="http://schemas.openxmlformats.org/officeDocument/2006/math">
                    <m:func>
                      <m:funcPr>
                        <m:ctrlPr>
                          <a:rPr lang="da-DK" sz="3600" b="0" i="1" smtClean="0">
                            <a:latin typeface="Cambria Math" panose="02040503050406030204" pitchFamily="18" charset="0"/>
                          </a:rPr>
                        </m:ctrlPr>
                      </m:funcPr>
                      <m:fName>
                        <m:r>
                          <m:rPr>
                            <m:sty m:val="p"/>
                          </m:rPr>
                          <a:rPr lang="da-DK" sz="3600" b="0" i="0" smtClean="0">
                            <a:latin typeface="Cambria Math" panose="02040503050406030204" pitchFamily="18" charset="0"/>
                          </a:rPr>
                          <m:t>cos</m:t>
                        </m:r>
                      </m:fName>
                      <m:e>
                        <m:r>
                          <a:rPr lang="da-DK" sz="3600" b="0" i="1" smtClean="0">
                            <a:latin typeface="Cambria Math" panose="02040503050406030204" pitchFamily="18" charset="0"/>
                          </a:rPr>
                          <m:t>𝜑</m:t>
                        </m:r>
                      </m:e>
                    </m:func>
                  </m:oMath>
                </a14:m>
                <a:r>
                  <a:rPr lang="da-DK" sz="3600" dirty="0">
                    <a:latin typeface="AU Passata" panose="020B0503030502030804" pitchFamily="34" charset="77"/>
                  </a:rPr>
                  <a:t> øges, når </a:t>
                </a:r>
                <a14:m>
                  <m:oMath xmlns:m="http://schemas.openxmlformats.org/officeDocument/2006/math">
                    <m:r>
                      <a:rPr lang="da-DK" sz="3600" b="0" i="1" smtClean="0">
                        <a:latin typeface="Cambria Math" panose="02040503050406030204" pitchFamily="18" charset="0"/>
                      </a:rPr>
                      <m:t>𝜑</m:t>
                    </m:r>
                  </m:oMath>
                </a14:m>
                <a:r>
                  <a:rPr lang="da-DK" sz="3600" dirty="0">
                    <a:latin typeface="AU Passata" panose="020B0503030502030804" pitchFamily="34" charset="77"/>
                  </a:rPr>
                  <a:t> øges.</a:t>
                </a:r>
              </a:p>
            </p:txBody>
          </p:sp>
        </mc:Choice>
        <mc:Fallback xmlns="">
          <p:sp>
            <p:nvSpPr>
              <p:cNvPr id="30" name="TextBox 29">
                <a:extLst>
                  <a:ext uri="{FF2B5EF4-FFF2-40B4-BE49-F238E27FC236}">
                    <a16:creationId xmlns:a16="http://schemas.microsoft.com/office/drawing/2014/main" id="{D58AC919-3C3D-074C-9E46-3E642B062385}"/>
                  </a:ext>
                </a:extLst>
              </p:cNvPr>
              <p:cNvSpPr txBox="1">
                <a:spLocks noRot="1" noChangeAspect="1" noMove="1" noResize="1" noEditPoints="1" noAdjustHandles="1" noChangeArrowheads="1" noChangeShapeType="1" noTextEdit="1"/>
              </p:cNvSpPr>
              <p:nvPr/>
            </p:nvSpPr>
            <p:spPr>
              <a:xfrm>
                <a:off x="485840" y="24731784"/>
                <a:ext cx="12657520" cy="3539430"/>
              </a:xfrm>
              <a:prstGeom prst="rect">
                <a:avLst/>
              </a:prstGeom>
              <a:blipFill>
                <a:blip r:embed="rId4"/>
                <a:stretch>
                  <a:fillRect l="-1975" t="-3442" b="-5508"/>
                </a:stretch>
              </a:blipFill>
            </p:spPr>
            <p:txBody>
              <a:bodyPr/>
              <a:lstStyle/>
              <a:p>
                <a:r>
                  <a:rPr lang="da-DK">
                    <a:noFill/>
                  </a:rPr>
                  <a:t> </a:t>
                </a:r>
              </a:p>
            </p:txBody>
          </p:sp>
        </mc:Fallback>
      </mc:AlternateContent>
      <p:sp>
        <p:nvSpPr>
          <p:cNvPr id="31" name="TextBox 30">
            <a:extLst>
              <a:ext uri="{FF2B5EF4-FFF2-40B4-BE49-F238E27FC236}">
                <a16:creationId xmlns:a16="http://schemas.microsoft.com/office/drawing/2014/main" id="{A0D409D7-12D7-874A-AD90-0829DB0E5837}"/>
              </a:ext>
            </a:extLst>
          </p:cNvPr>
          <p:cNvSpPr txBox="1"/>
          <p:nvPr/>
        </p:nvSpPr>
        <p:spPr>
          <a:xfrm>
            <a:off x="14734365" y="18455022"/>
            <a:ext cx="12657520" cy="11972508"/>
          </a:xfrm>
          <a:prstGeom prst="rect">
            <a:avLst/>
          </a:prstGeom>
          <a:noFill/>
        </p:spPr>
        <p:txBody>
          <a:bodyPr wrap="square" rtlCol="0">
            <a:spAutoFit/>
          </a:bodyPr>
          <a:lstStyle/>
          <a:p>
            <a:r>
              <a:rPr lang="da-DK" sz="4400" dirty="0">
                <a:latin typeface="AU Passata" panose="020B0503030502030804" pitchFamily="34" charset="77"/>
              </a:rPr>
              <a:t>Struktur</a:t>
            </a:r>
          </a:p>
          <a:p>
            <a:pPr marL="571500" indent="-571500">
              <a:buFontTx/>
              <a:buChar char="-"/>
            </a:pPr>
            <a:r>
              <a:rPr lang="da-DK" sz="3600" dirty="0">
                <a:latin typeface="AU Passata" panose="020B0503030502030804" pitchFamily="34" charset="77"/>
              </a:rPr>
              <a:t>Eleverne arbejder i 3-mandsgrupper, hvor de skal arbejde med modellen og et tilhørende arbejdsark. Grupperne skal fungere som sparringsgrupper, hvilket vil sige, at de skal lave opgaverne hver især, men diskutere dem med hinanden. </a:t>
            </a:r>
          </a:p>
          <a:p>
            <a:pPr marL="571500" indent="-571500">
              <a:buFontTx/>
              <a:buChar char="-"/>
            </a:pPr>
            <a:r>
              <a:rPr lang="da-DK" sz="3600" dirty="0">
                <a:latin typeface="AU Passata" panose="020B0503030502030804" pitchFamily="34" charset="77"/>
              </a:rPr>
              <a:t>Tidsramme: 1 modul af 90 min</a:t>
            </a:r>
          </a:p>
          <a:p>
            <a:pPr marL="571500" indent="-571500">
              <a:buFontTx/>
              <a:buChar char="-"/>
            </a:pPr>
            <a:r>
              <a:rPr lang="da-DK" sz="3600" dirty="0">
                <a:latin typeface="AU Passata" panose="020B0503030502030804" pitchFamily="34" charset="77"/>
              </a:rPr>
              <a:t>Der afsluttes med en fælles opsamling på tavlen.</a:t>
            </a:r>
          </a:p>
          <a:p>
            <a:endParaRPr lang="da-DK" sz="1200" dirty="0">
              <a:latin typeface="AU Passata" panose="020B0503030502030804" pitchFamily="34" charset="77"/>
            </a:endParaRPr>
          </a:p>
          <a:p>
            <a:r>
              <a:rPr lang="da-DK" sz="4400" dirty="0">
                <a:latin typeface="AU Passata" panose="020B0503030502030804" pitchFamily="34" charset="77"/>
              </a:rPr>
              <a:t>Arbejdsarket</a:t>
            </a:r>
            <a:r>
              <a:rPr lang="da-DK" sz="3600" dirty="0">
                <a:latin typeface="AU Passata" panose="020B0503030502030804" pitchFamily="34" charset="77"/>
              </a:rPr>
              <a:t> (består af 3 dele)</a:t>
            </a:r>
          </a:p>
          <a:p>
            <a:r>
              <a:rPr lang="da-DK" sz="3600" b="1" dirty="0">
                <a:latin typeface="AU Passata" panose="020B0503030502030804" pitchFamily="34" charset="77"/>
              </a:rPr>
              <a:t>Del 1: </a:t>
            </a:r>
            <a:r>
              <a:rPr lang="da-DK" sz="3600" dirty="0">
                <a:latin typeface="AU Passata" panose="020B0503030502030804" pitchFamily="34" charset="77"/>
              </a:rPr>
              <a:t>Her skal eleverne hente modellen og så blot lege lidt. Bruge skyderne til at ændre på hhv. bølgelængden og gitterkonstanten, og så se hvad der sker.</a:t>
            </a:r>
          </a:p>
          <a:p>
            <a:r>
              <a:rPr lang="da-DK" sz="3600" b="1" dirty="0">
                <a:latin typeface="AU Passata" panose="020B0503030502030804" pitchFamily="34" charset="77"/>
              </a:rPr>
              <a:t>Del 2: </a:t>
            </a:r>
            <a:r>
              <a:rPr lang="da-DK" sz="3600" dirty="0">
                <a:latin typeface="AU Passata" panose="020B0503030502030804" pitchFamily="34" charset="77"/>
              </a:rPr>
              <a:t>Her skal eleverne se på koblingen mellem hvad der observeres i modellen og matematikken bag. Dvs. at de ud fra gitterligning matematisk skal argumenterer for, hvorfor en øget bølgelængde forårsager en øget afbøjningsvinkel, og til tilsvarendende, hvorfor en øget gitterkonstant medfører en lavere afbøjningsvinkel. </a:t>
            </a:r>
          </a:p>
          <a:p>
            <a:endParaRPr lang="da-DK" sz="3600" dirty="0">
              <a:latin typeface="AU Passata" panose="020B0503030502030804" pitchFamily="34" charset="77"/>
            </a:endParaRPr>
          </a:p>
          <a:p>
            <a:r>
              <a:rPr lang="da-DK" sz="3600" dirty="0">
                <a:latin typeface="AU Passata" panose="020B0503030502030804" pitchFamily="34" charset="77"/>
              </a:rPr>
              <a:t> </a:t>
            </a:r>
          </a:p>
          <a:p>
            <a:r>
              <a:rPr lang="da-DK" sz="3600" dirty="0">
                <a:latin typeface="AU Passata" panose="020B0503030502030804" pitchFamily="34" charset="77"/>
              </a:rPr>
              <a:t> </a:t>
            </a:r>
          </a:p>
        </p:txBody>
      </p:sp>
      <p:sp>
        <p:nvSpPr>
          <p:cNvPr id="34" name="Rounded Rectangle 33">
            <a:extLst>
              <a:ext uri="{FF2B5EF4-FFF2-40B4-BE49-F238E27FC236}">
                <a16:creationId xmlns:a16="http://schemas.microsoft.com/office/drawing/2014/main" id="{C5F2205C-8D79-5048-9005-A58800F66558}"/>
              </a:ext>
            </a:extLst>
          </p:cNvPr>
          <p:cNvSpPr/>
          <p:nvPr/>
        </p:nvSpPr>
        <p:spPr>
          <a:xfrm>
            <a:off x="28802141" y="23840755"/>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Kreditering</a:t>
            </a:r>
          </a:p>
        </p:txBody>
      </p:sp>
      <p:sp>
        <p:nvSpPr>
          <p:cNvPr id="35" name="TextBox 34">
            <a:extLst>
              <a:ext uri="{FF2B5EF4-FFF2-40B4-BE49-F238E27FC236}">
                <a16:creationId xmlns:a16="http://schemas.microsoft.com/office/drawing/2014/main" id="{8715B9EB-AAE9-8146-848A-E61CE25B3626}"/>
              </a:ext>
            </a:extLst>
          </p:cNvPr>
          <p:cNvSpPr txBox="1"/>
          <p:nvPr/>
        </p:nvSpPr>
        <p:spPr>
          <a:xfrm>
            <a:off x="28802140" y="24986401"/>
            <a:ext cx="12657520" cy="3416320"/>
          </a:xfrm>
          <a:prstGeom prst="rect">
            <a:avLst/>
          </a:prstGeom>
          <a:noFill/>
        </p:spPr>
        <p:txBody>
          <a:bodyPr wrap="square" rtlCol="0">
            <a:spAutoFit/>
          </a:bodyPr>
          <a:lstStyle/>
          <a:p>
            <a:r>
              <a:rPr lang="da-DK" sz="3600" dirty="0">
                <a:latin typeface="AU Passata" panose="020B0503030502030804" pitchFamily="34" charset="77"/>
              </a:rPr>
              <a:t>NetLogo-modellen og undervisningsmaterialet er udviklet af Karina Schifter-Holm, Randers Statsskole, i forbindelse med deltagelse i udviklingsprojektet Computational Thinking i Matematik og Naturfag i skoleåret ‘19/’20. Projektet køres i samarbejde mellem Danske Science Gymnasier og Center for Computational Thinking &amp; Design, Aarhus Universitet. </a:t>
            </a:r>
          </a:p>
        </p:txBody>
      </p:sp>
      <p:pic>
        <p:nvPicPr>
          <p:cNvPr id="1026" name="Picture 2" descr="Image result for villum fonden">
            <a:extLst>
              <a:ext uri="{FF2B5EF4-FFF2-40B4-BE49-F238E27FC236}">
                <a16:creationId xmlns:a16="http://schemas.microsoft.com/office/drawing/2014/main" id="{8D50EF34-ECA8-2241-9A27-F48C01DAC6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18447" y="28928582"/>
            <a:ext cx="4741212" cy="1198494"/>
          </a:xfrm>
          <a:prstGeom prst="rect">
            <a:avLst/>
          </a:prstGeom>
          <a:noFill/>
          <a:extLst>
            <a:ext uri="{909E8E84-426E-40DD-AFC4-6F175D3DCCD1}">
              <a14:hiddenFill xmlns:a14="http://schemas.microsoft.com/office/drawing/2010/main">
                <a:solidFill>
                  <a:srgbClr val="FFFFFF"/>
                </a:solidFill>
              </a14:hiddenFill>
            </a:ext>
          </a:extLst>
        </p:spPr>
      </p:pic>
      <p:sp>
        <p:nvSpPr>
          <p:cNvPr id="32" name="Rounded Rectangle 31">
            <a:extLst>
              <a:ext uri="{FF2B5EF4-FFF2-40B4-BE49-F238E27FC236}">
                <a16:creationId xmlns:a16="http://schemas.microsoft.com/office/drawing/2014/main" id="{3017A964-03BA-C440-A4A4-9D9460A5622E}"/>
              </a:ext>
            </a:extLst>
          </p:cNvPr>
          <p:cNvSpPr/>
          <p:nvPr/>
        </p:nvSpPr>
        <p:spPr>
          <a:xfrm>
            <a:off x="28802137" y="10316920"/>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Afsluttende rapport</a:t>
            </a:r>
          </a:p>
        </p:txBody>
      </p:sp>
      <p:pic>
        <p:nvPicPr>
          <p:cNvPr id="3" name="Billede 2">
            <a:extLst>
              <a:ext uri="{FF2B5EF4-FFF2-40B4-BE49-F238E27FC236}">
                <a16:creationId xmlns:a16="http://schemas.microsoft.com/office/drawing/2014/main" id="{F9B48438-9852-4174-9F7C-D545C51A3977}"/>
              </a:ext>
            </a:extLst>
          </p:cNvPr>
          <p:cNvPicPr>
            <a:picLocks noChangeAspect="1"/>
          </p:cNvPicPr>
          <p:nvPr/>
        </p:nvPicPr>
        <p:blipFill>
          <a:blip r:embed="rId6"/>
          <a:stretch>
            <a:fillRect/>
          </a:stretch>
        </p:blipFill>
        <p:spPr>
          <a:xfrm>
            <a:off x="666594" y="9158773"/>
            <a:ext cx="12657519" cy="8919728"/>
          </a:xfrm>
          <a:prstGeom prst="rect">
            <a:avLst/>
          </a:prstGeom>
        </p:spPr>
      </p:pic>
      <p:sp>
        <p:nvSpPr>
          <p:cNvPr id="20" name="TextBox 26">
            <a:extLst>
              <a:ext uri="{FF2B5EF4-FFF2-40B4-BE49-F238E27FC236}">
                <a16:creationId xmlns:a16="http://schemas.microsoft.com/office/drawing/2014/main" id="{8C1188D2-A708-441A-8B8D-9D5CAC8D183A}"/>
              </a:ext>
            </a:extLst>
          </p:cNvPr>
          <p:cNvSpPr txBox="1"/>
          <p:nvPr/>
        </p:nvSpPr>
        <p:spPr>
          <a:xfrm>
            <a:off x="718111" y="18651309"/>
            <a:ext cx="12657520" cy="4154984"/>
          </a:xfrm>
          <a:prstGeom prst="rect">
            <a:avLst/>
          </a:prstGeom>
          <a:noFill/>
        </p:spPr>
        <p:txBody>
          <a:bodyPr wrap="square" rtlCol="0">
            <a:spAutoFit/>
          </a:bodyPr>
          <a:lstStyle/>
          <a:p>
            <a:r>
              <a:rPr lang="da-DK" sz="3600" dirty="0">
                <a:latin typeface="AU Passata" panose="020B0503030502030804" pitchFamily="34" charset="77"/>
              </a:rPr>
              <a:t>Modellen blev anvendt i matematikfaget til at illustrere, hvordan afbøjningsvinklen afhænger af bølgelængden og gitterkonstanten, hvorefter eleverne skulle forklare denne sammenhæng ud fra et matematisk perspektiv ved brug af gitterligningen. </a:t>
            </a:r>
          </a:p>
          <a:p>
            <a:endParaRPr lang="da-DK" sz="1200" dirty="0">
              <a:latin typeface="AU Passata" panose="020B0503030502030804" pitchFamily="34" charset="77"/>
            </a:endParaRPr>
          </a:p>
          <a:p>
            <a:r>
              <a:rPr lang="da-DK" sz="3600" dirty="0">
                <a:latin typeface="AU Passata" panose="020B0503030502030804" pitchFamily="34" charset="77"/>
              </a:rPr>
              <a:t>Forløbet blev kørt i en meget tidspresset faglig svag 1.g. klasse med samfundsfag og engelsk som studieretningsfag, og dykker derfor ikke så langt ned i koden, som der ellers vil være mulighed for. </a:t>
            </a:r>
          </a:p>
        </p:txBody>
      </p:sp>
      <p:sp>
        <p:nvSpPr>
          <p:cNvPr id="21" name="TextBox 29">
            <a:extLst>
              <a:ext uri="{FF2B5EF4-FFF2-40B4-BE49-F238E27FC236}">
                <a16:creationId xmlns:a16="http://schemas.microsoft.com/office/drawing/2014/main" id="{01F7563C-AA1F-4886-AD12-E5369A35C9F3}"/>
              </a:ext>
            </a:extLst>
          </p:cNvPr>
          <p:cNvSpPr txBox="1"/>
          <p:nvPr/>
        </p:nvSpPr>
        <p:spPr>
          <a:xfrm>
            <a:off x="14734368" y="4150556"/>
            <a:ext cx="12657520" cy="4647426"/>
          </a:xfrm>
          <a:prstGeom prst="rect">
            <a:avLst/>
          </a:prstGeom>
          <a:noFill/>
        </p:spPr>
        <p:txBody>
          <a:bodyPr wrap="square" rtlCol="0">
            <a:spAutoFit/>
          </a:bodyPr>
          <a:lstStyle/>
          <a:p>
            <a:r>
              <a:rPr lang="da-DK" sz="4400" dirty="0">
                <a:latin typeface="AU Passata" panose="020B0503030502030804" pitchFamily="34" charset="77"/>
              </a:rPr>
              <a:t>CT-faglige mål:</a:t>
            </a:r>
          </a:p>
          <a:p>
            <a:pPr marL="571500" indent="-571500">
              <a:buFontTx/>
              <a:buChar char="-"/>
            </a:pPr>
            <a:r>
              <a:rPr lang="da-DK" sz="3600" dirty="0">
                <a:latin typeface="AU Passata" panose="020B0503030502030804" pitchFamily="34" charset="77"/>
              </a:rPr>
              <a:t>At kunne gennemskue kodens opbygning, se hvor gitterligningen indgår og dermed blive bevist om, hvad der gemmer sig bag en relativ simpel computersimulering.</a:t>
            </a:r>
          </a:p>
          <a:p>
            <a:pPr marL="571500" indent="-571500">
              <a:buFontTx/>
              <a:buChar char="-"/>
            </a:pPr>
            <a:r>
              <a:rPr lang="da-DK" sz="3600" dirty="0">
                <a:latin typeface="AU Passata" panose="020B0503030502030804" pitchFamily="34" charset="77"/>
              </a:rPr>
              <a:t>At få mod på at forbedre den eksisterende model ved at ændre i koden og opleve, at det naturligt vil indebærer fejl, gentagne forsøg, omtanke, koncentration og en super fed følelse, når det så virker.       </a:t>
            </a:r>
          </a:p>
        </p:txBody>
      </p:sp>
      <p:sp>
        <p:nvSpPr>
          <p:cNvPr id="22" name="Rounded Rectangle 31">
            <a:extLst>
              <a:ext uri="{FF2B5EF4-FFF2-40B4-BE49-F238E27FC236}">
                <a16:creationId xmlns:a16="http://schemas.microsoft.com/office/drawing/2014/main" id="{046B4BCF-20E3-4590-91ED-EF48B6E46D96}"/>
              </a:ext>
            </a:extLst>
          </p:cNvPr>
          <p:cNvSpPr/>
          <p:nvPr/>
        </p:nvSpPr>
        <p:spPr>
          <a:xfrm>
            <a:off x="28802138" y="15080903"/>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Didaktiske overvejelser og forbedringer</a:t>
            </a:r>
          </a:p>
        </p:txBody>
      </p:sp>
      <p:sp>
        <p:nvSpPr>
          <p:cNvPr id="25" name="TextBox 29">
            <a:extLst>
              <a:ext uri="{FF2B5EF4-FFF2-40B4-BE49-F238E27FC236}">
                <a16:creationId xmlns:a16="http://schemas.microsoft.com/office/drawing/2014/main" id="{229CF0E6-960E-4F12-AD82-EFE322325E3D}"/>
              </a:ext>
            </a:extLst>
          </p:cNvPr>
          <p:cNvSpPr txBox="1"/>
          <p:nvPr/>
        </p:nvSpPr>
        <p:spPr>
          <a:xfrm>
            <a:off x="14734368" y="10180980"/>
            <a:ext cx="12657520" cy="7109639"/>
          </a:xfrm>
          <a:prstGeom prst="rect">
            <a:avLst/>
          </a:prstGeom>
          <a:noFill/>
        </p:spPr>
        <p:txBody>
          <a:bodyPr wrap="square" rtlCol="0">
            <a:spAutoFit/>
          </a:bodyPr>
          <a:lstStyle/>
          <a:p>
            <a:r>
              <a:rPr lang="da-DK" sz="3600" dirty="0">
                <a:latin typeface="AU Passata" panose="020B0503030502030804" pitchFamily="34" charset="77"/>
              </a:rPr>
              <a:t>Forud for dette forløb har eleverne arbejdet med definitionen af cosinus og sinus i enhedscirklen samt formlerne for cosinus, sinus og tangens i den retvinklede trekant. I dette forløb er særligt definitionen af cosinus i enhedscirklen vigtig.</a:t>
            </a:r>
          </a:p>
          <a:p>
            <a:endParaRPr lang="da-DK" sz="1200" dirty="0">
              <a:latin typeface="AU Passata" panose="020B0503030502030804" pitchFamily="34" charset="77"/>
            </a:endParaRPr>
          </a:p>
          <a:p>
            <a:r>
              <a:rPr lang="da-DK" sz="3600" dirty="0">
                <a:latin typeface="AU Passata" panose="020B0503030502030804" pitchFamily="34" charset="77"/>
              </a:rPr>
              <a:t>Desuden må det forventes, at eleverne har en vis forståelse for, hvordan en afhængig variabel ændre sig i forhold til en uafhængig variabel i en simpel ligning som gitterligningen. </a:t>
            </a:r>
          </a:p>
          <a:p>
            <a:endParaRPr lang="da-DK" sz="1200" dirty="0">
              <a:latin typeface="AU Passata" panose="020B0503030502030804" pitchFamily="34" charset="77"/>
            </a:endParaRPr>
          </a:p>
          <a:p>
            <a:r>
              <a:rPr lang="da-DK" sz="3600" dirty="0">
                <a:latin typeface="AU Passata" panose="020B0503030502030804" pitchFamily="34" charset="77"/>
              </a:rPr>
              <a:t>Eleverne har tidligere beskæftiget sig med </a:t>
            </a:r>
            <a:r>
              <a:rPr lang="da-DK" sz="3600" dirty="0" err="1">
                <a:latin typeface="AU Passata" panose="020B0503030502030804" pitchFamily="34" charset="77"/>
              </a:rPr>
              <a:t>NetLogo</a:t>
            </a:r>
            <a:r>
              <a:rPr lang="da-DK" sz="3600" dirty="0">
                <a:latin typeface="AU Passata" panose="020B0503030502030804" pitchFamily="34" charset="77"/>
              </a:rPr>
              <a:t>, så det forventes, at eleverne allerede har programmet på deres computer, og at de er bekendte med programmets opbygning samt har et vist kendskab til algoritmetankegangen. </a:t>
            </a:r>
          </a:p>
          <a:p>
            <a:r>
              <a:rPr lang="da-DK" sz="3600" dirty="0">
                <a:latin typeface="AU Passata" panose="020B0503030502030804" pitchFamily="34" charset="77"/>
              </a:rPr>
              <a:t> </a:t>
            </a:r>
          </a:p>
        </p:txBody>
      </p:sp>
      <mc:AlternateContent xmlns:mc="http://schemas.openxmlformats.org/markup-compatibility/2006" xmlns:a14="http://schemas.microsoft.com/office/drawing/2010/main">
        <mc:Choice Requires="a14">
          <p:sp>
            <p:nvSpPr>
              <p:cNvPr id="2" name="Rektangel 1">
                <a:extLst>
                  <a:ext uri="{FF2B5EF4-FFF2-40B4-BE49-F238E27FC236}">
                    <a16:creationId xmlns:a16="http://schemas.microsoft.com/office/drawing/2014/main" id="{33C6556A-7F99-4602-9EAF-19B7BAAAC9D1}"/>
                  </a:ext>
                </a:extLst>
              </p:cNvPr>
              <p:cNvSpPr/>
              <p:nvPr/>
            </p:nvSpPr>
            <p:spPr>
              <a:xfrm>
                <a:off x="28802136" y="4036046"/>
                <a:ext cx="12657519" cy="6186309"/>
              </a:xfrm>
              <a:prstGeom prst="rect">
                <a:avLst/>
              </a:prstGeom>
            </p:spPr>
            <p:txBody>
              <a:bodyPr wrap="square">
                <a:spAutoFit/>
              </a:bodyPr>
              <a:lstStyle/>
              <a:p>
                <a:r>
                  <a:rPr lang="da-DK" sz="3600" dirty="0">
                    <a:latin typeface="AU Passata" panose="020B0503030502030804" pitchFamily="34" charset="77"/>
                  </a:rPr>
                  <a:t>Eleverne skal desuden inddrage enhedscirklen og definitionen af cosinus for at kunne forklare, hvorfor </a:t>
                </a:r>
                <a14:m>
                  <m:oMath xmlns:m="http://schemas.openxmlformats.org/officeDocument/2006/math">
                    <m:func>
                      <m:funcPr>
                        <m:ctrlPr>
                          <a:rPr lang="da-DK" sz="3600" i="1">
                            <a:latin typeface="Cambria Math" panose="02040503050406030204" pitchFamily="18" charset="0"/>
                          </a:rPr>
                        </m:ctrlPr>
                      </m:funcPr>
                      <m:fName>
                        <m:r>
                          <m:rPr>
                            <m:sty m:val="p"/>
                          </m:rPr>
                          <a:rPr lang="da-DK" sz="3600">
                            <a:latin typeface="Cambria Math" panose="02040503050406030204" pitchFamily="18" charset="0"/>
                          </a:rPr>
                          <m:t>cos</m:t>
                        </m:r>
                      </m:fName>
                      <m:e>
                        <m:r>
                          <a:rPr lang="da-DK" sz="3600" i="1">
                            <a:latin typeface="Cambria Math" panose="02040503050406030204" pitchFamily="18" charset="0"/>
                          </a:rPr>
                          <m:t>𝜑</m:t>
                        </m:r>
                      </m:e>
                    </m:func>
                  </m:oMath>
                </a14:m>
                <a:r>
                  <a:rPr lang="da-DK" sz="3600" dirty="0">
                    <a:latin typeface="AU Passata" panose="020B0503030502030804" pitchFamily="34" charset="77"/>
                  </a:rPr>
                  <a:t> øges, når </a:t>
                </a:r>
                <a14:m>
                  <m:oMath xmlns:m="http://schemas.openxmlformats.org/officeDocument/2006/math">
                    <m:r>
                      <a:rPr lang="da-DK" sz="3600" i="1">
                        <a:latin typeface="Cambria Math" panose="02040503050406030204" pitchFamily="18" charset="0"/>
                      </a:rPr>
                      <m:t>𝜑</m:t>
                    </m:r>
                  </m:oMath>
                </a14:m>
                <a:r>
                  <a:rPr lang="da-DK" sz="3600" dirty="0">
                    <a:latin typeface="AU Passata" panose="020B0503030502030804" pitchFamily="34" charset="77"/>
                  </a:rPr>
                  <a:t> øges.</a:t>
                </a:r>
              </a:p>
              <a:p>
                <a:r>
                  <a:rPr lang="da-DK" sz="3600" dirty="0">
                    <a:latin typeface="AU Passata" panose="020B0503030502030804" pitchFamily="34" charset="77"/>
                  </a:rPr>
                  <a:t>Afslutningsvist skal eleverne nå frem til det teoretiske udtryk for den maksimale orden.   </a:t>
                </a:r>
              </a:p>
              <a:p>
                <a:r>
                  <a:rPr lang="da-DK" sz="3600" b="1" dirty="0">
                    <a:latin typeface="AU Passata" panose="020B0503030502030804" pitchFamily="34" charset="77"/>
                  </a:rPr>
                  <a:t>Del 3:  </a:t>
                </a:r>
                <a:r>
                  <a:rPr lang="da-DK" sz="3600" dirty="0">
                    <a:latin typeface="AU Passata" panose="020B0503030502030804" pitchFamily="34" charset="77"/>
                  </a:rPr>
                  <a:t>Den sidste del er lavet som en valgfri udfordring, hvor eleverne skal ind og kigge i koden. Her skal sættes farve på laserstrålen, gitterligningen skál identificeres, og der skal sættes en 4. orden. Afslutningsvist kan eleverne prøve at lave en konstruktion således, at farven af laserens lys automatisk vil afhænge af bølgelængde – det kræver dog elever, som har en relativ god indsigt i programmering.    </a:t>
                </a:r>
                <a:endParaRPr lang="da-DK" sz="3600" b="1" dirty="0">
                  <a:latin typeface="AU Passata" panose="020B0503030502030804" pitchFamily="34" charset="77"/>
                </a:endParaRPr>
              </a:p>
            </p:txBody>
          </p:sp>
        </mc:Choice>
        <mc:Fallback xmlns="">
          <p:sp>
            <p:nvSpPr>
              <p:cNvPr id="2" name="Rektangel 1">
                <a:extLst>
                  <a:ext uri="{FF2B5EF4-FFF2-40B4-BE49-F238E27FC236}">
                    <a16:creationId xmlns:a16="http://schemas.microsoft.com/office/drawing/2014/main" id="{33C6556A-7F99-4602-9EAF-19B7BAAAC9D1}"/>
                  </a:ext>
                </a:extLst>
              </p:cNvPr>
              <p:cNvSpPr>
                <a:spLocks noRot="1" noChangeAspect="1" noMove="1" noResize="1" noEditPoints="1" noAdjustHandles="1" noChangeArrowheads="1" noChangeShapeType="1" noTextEdit="1"/>
              </p:cNvSpPr>
              <p:nvPr/>
            </p:nvSpPr>
            <p:spPr>
              <a:xfrm>
                <a:off x="28802136" y="4036046"/>
                <a:ext cx="12657519" cy="6186309"/>
              </a:xfrm>
              <a:prstGeom prst="rect">
                <a:avLst/>
              </a:prstGeom>
              <a:blipFill>
                <a:blip r:embed="rId7"/>
                <a:stretch>
                  <a:fillRect l="-1493" t="-1478" r="-1927" b="-2759"/>
                </a:stretch>
              </a:blipFill>
            </p:spPr>
            <p:txBody>
              <a:bodyPr/>
              <a:lstStyle/>
              <a:p>
                <a:r>
                  <a:rPr lang="da-DK">
                    <a:noFill/>
                  </a:rPr>
                  <a:t> </a:t>
                </a:r>
              </a:p>
            </p:txBody>
          </p:sp>
        </mc:Fallback>
      </mc:AlternateContent>
      <p:sp>
        <p:nvSpPr>
          <p:cNvPr id="29" name="Rounded Rectangle 31">
            <a:extLst>
              <a:ext uri="{FF2B5EF4-FFF2-40B4-BE49-F238E27FC236}">
                <a16:creationId xmlns:a16="http://schemas.microsoft.com/office/drawing/2014/main" id="{899EA42F-855E-4245-9758-C7F3E381F789}"/>
              </a:ext>
            </a:extLst>
          </p:cNvPr>
          <p:cNvSpPr/>
          <p:nvPr/>
        </p:nvSpPr>
        <p:spPr>
          <a:xfrm>
            <a:off x="28802141" y="20888875"/>
            <a:ext cx="12657519" cy="1150923"/>
          </a:xfrm>
          <a:prstGeom prst="roundRect">
            <a:avLst/>
          </a:prstGeom>
          <a:solidFill>
            <a:srgbClr val="003D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6000" dirty="0">
                <a:latin typeface="AU Passata" panose="020B0503030502030804" pitchFamily="34" charset="77"/>
              </a:rPr>
              <a:t>Elevernes evaluering</a:t>
            </a:r>
          </a:p>
        </p:txBody>
      </p:sp>
      <p:sp>
        <p:nvSpPr>
          <p:cNvPr id="33" name="Rektangel 32">
            <a:extLst>
              <a:ext uri="{FF2B5EF4-FFF2-40B4-BE49-F238E27FC236}">
                <a16:creationId xmlns:a16="http://schemas.microsoft.com/office/drawing/2014/main" id="{B597478C-1869-47B7-8FAB-2054F1402177}"/>
              </a:ext>
            </a:extLst>
          </p:cNvPr>
          <p:cNvSpPr/>
          <p:nvPr/>
        </p:nvSpPr>
        <p:spPr>
          <a:xfrm>
            <a:off x="28802135" y="11554342"/>
            <a:ext cx="12657519" cy="3416320"/>
          </a:xfrm>
          <a:prstGeom prst="rect">
            <a:avLst/>
          </a:prstGeom>
        </p:spPr>
        <p:txBody>
          <a:bodyPr wrap="square">
            <a:spAutoFit/>
          </a:bodyPr>
          <a:lstStyle/>
          <a:p>
            <a:r>
              <a:rPr lang="da-DK" sz="3600" dirty="0">
                <a:latin typeface="AU Passata" panose="020B0503030502030804" pitchFamily="34" charset="77"/>
              </a:rPr>
              <a:t>Som nævnt indgik denne model med tilhørende arbejdsark i et tværfagligt forløb med fysik om gitterligningen, hvor eleverne blandt har lavet et tilsvarende forsøg. Som afslutning på det tværfaglige forløb skulle eleverne aflevere en forsøgsrapport, som udover selve forsøgsdelen også indeholdte en række matematiske aspekter, som blandt andet understøttes af dette arbejdsark.  </a:t>
            </a:r>
            <a:endParaRPr lang="da-DK" sz="3600" b="1" dirty="0">
              <a:latin typeface="AU Passata" panose="020B0503030502030804" pitchFamily="34" charset="77"/>
            </a:endParaRPr>
          </a:p>
        </p:txBody>
      </p:sp>
      <p:sp>
        <p:nvSpPr>
          <p:cNvPr id="36" name="Rektangel 35">
            <a:extLst>
              <a:ext uri="{FF2B5EF4-FFF2-40B4-BE49-F238E27FC236}">
                <a16:creationId xmlns:a16="http://schemas.microsoft.com/office/drawing/2014/main" id="{D21BB144-8FE7-4823-9971-50FFF9756B0A}"/>
              </a:ext>
            </a:extLst>
          </p:cNvPr>
          <p:cNvSpPr/>
          <p:nvPr/>
        </p:nvSpPr>
        <p:spPr>
          <a:xfrm>
            <a:off x="28876877" y="16336089"/>
            <a:ext cx="12657519" cy="5078313"/>
          </a:xfrm>
          <a:prstGeom prst="rect">
            <a:avLst/>
          </a:prstGeom>
        </p:spPr>
        <p:txBody>
          <a:bodyPr wrap="square">
            <a:spAutoFit/>
          </a:bodyPr>
          <a:lstStyle/>
          <a:p>
            <a:r>
              <a:rPr lang="da-DK" sz="3600" dirty="0">
                <a:latin typeface="AU Passata" panose="020B0503030502030804" pitchFamily="34" charset="77"/>
              </a:rPr>
              <a:t>Jeg har forsøgt at lave modellen og det tilhørende arbejdsark, så det er så let som muligt for relativt svage elever at gå til, og samtidig fremmer en matematisk abstraktion over det forsøg, som de har lavet i fysik. CT er derfor trådt noget i baggrunden, hvilket giver årsag til en oplagt forbedringsmulighed. Desuden fornemmede jeg på eleverne, at </a:t>
            </a:r>
            <a:r>
              <a:rPr lang="da-DK" sz="3600" dirty="0">
                <a:latin typeface="AU Passata" panose="020B0503030502030804"/>
              </a:rPr>
              <a:t>del 2 var lidt kringlet for dem at forstå – denne del kan derfor om muligt formuleres lidt anderledes (men uden at de ”får svaret”).  </a:t>
            </a:r>
          </a:p>
          <a:p>
            <a:endParaRPr lang="da-DK" sz="3600" dirty="0">
              <a:latin typeface="AU Passata" panose="020B0503030502030804" pitchFamily="34" charset="77"/>
            </a:endParaRPr>
          </a:p>
        </p:txBody>
      </p:sp>
      <p:sp>
        <p:nvSpPr>
          <p:cNvPr id="37" name="Rektangel 36">
            <a:extLst>
              <a:ext uri="{FF2B5EF4-FFF2-40B4-BE49-F238E27FC236}">
                <a16:creationId xmlns:a16="http://schemas.microsoft.com/office/drawing/2014/main" id="{C7CEE033-FF74-4479-A0B5-EDA34BF7B97B}"/>
              </a:ext>
            </a:extLst>
          </p:cNvPr>
          <p:cNvSpPr/>
          <p:nvPr/>
        </p:nvSpPr>
        <p:spPr>
          <a:xfrm>
            <a:off x="28876877" y="22091027"/>
            <a:ext cx="12657519" cy="1754326"/>
          </a:xfrm>
          <a:prstGeom prst="rect">
            <a:avLst/>
          </a:prstGeom>
        </p:spPr>
        <p:txBody>
          <a:bodyPr wrap="square">
            <a:spAutoFit/>
          </a:bodyPr>
          <a:lstStyle/>
          <a:p>
            <a:r>
              <a:rPr lang="da-DK" sz="3600" dirty="0">
                <a:latin typeface="AU Passata" panose="020B0503030502030804" pitchFamily="34" charset="77"/>
              </a:rPr>
              <a:t>Generelt var de meget positive. De syntes, </a:t>
            </a:r>
            <a:r>
              <a:rPr lang="da-DK" sz="3600">
                <a:latin typeface="AU Passata" panose="020B0503030502030804" pitchFamily="34" charset="77"/>
              </a:rPr>
              <a:t>at der var </a:t>
            </a:r>
            <a:r>
              <a:rPr lang="da-DK" sz="3600" dirty="0">
                <a:latin typeface="AU Passata" panose="020B0503030502030804" pitchFamily="34" charset="77"/>
              </a:rPr>
              <a:t>en god kobling til fysikken og brugbart i forhold til rapporten. Til dette skal det dog tages i betragtning, at mange ikke nåede til selve CT-delen.</a:t>
            </a:r>
            <a:endParaRPr lang="da-DK" sz="3600" dirty="0">
              <a:latin typeface="AU Passata" panose="020B0503030502030804"/>
            </a:endParaRPr>
          </a:p>
        </p:txBody>
      </p:sp>
    </p:spTree>
    <p:extLst>
      <p:ext uri="{BB962C8B-B14F-4D97-AF65-F5344CB8AC3E}">
        <p14:creationId xmlns:p14="http://schemas.microsoft.com/office/powerpoint/2010/main" val="68536313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6AE3091E1F3ED479ECC0C6C624F5994" ma:contentTypeVersion="10" ma:contentTypeDescription="Opret et nyt dokument." ma:contentTypeScope="" ma:versionID="a405ea1123d317a9732010df73af4012">
  <xsd:schema xmlns:xsd="http://www.w3.org/2001/XMLSchema" xmlns:xs="http://www.w3.org/2001/XMLSchema" xmlns:p="http://schemas.microsoft.com/office/2006/metadata/properties" xmlns:ns2="b04e6b3f-d279-41fc-9c32-ea9ce751e96f" targetNamespace="http://schemas.microsoft.com/office/2006/metadata/properties" ma:root="true" ma:fieldsID="13a7516f354c4af28b5d70165526e4ce" ns2:_="">
    <xsd:import namespace="b04e6b3f-d279-41fc-9c32-ea9ce751e96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4e6b3f-d279-41fc-9c32-ea9ce751e96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0E3B6BA-0F3E-4354-903B-580E2FC6D131}"/>
</file>

<file path=customXml/itemProps2.xml><?xml version="1.0" encoding="utf-8"?>
<ds:datastoreItem xmlns:ds="http://schemas.openxmlformats.org/officeDocument/2006/customXml" ds:itemID="{E2ADE01A-B0CF-4BEF-B250-74CC8C730F35}"/>
</file>

<file path=customXml/itemProps3.xml><?xml version="1.0" encoding="utf-8"?>
<ds:datastoreItem xmlns:ds="http://schemas.openxmlformats.org/officeDocument/2006/customXml" ds:itemID="{DE151221-4F7D-4D4F-BA7B-73E397CAC6D5}"/>
</file>

<file path=docProps/app.xml><?xml version="1.0" encoding="utf-8"?>
<Properties xmlns="http://schemas.openxmlformats.org/officeDocument/2006/extended-properties" xmlns:vt="http://schemas.openxmlformats.org/officeDocument/2006/docPropsVTypes">
  <Template>Office Theme</Template>
  <TotalTime>2380</TotalTime>
  <Words>886</Words>
  <Application>Microsoft Office PowerPoint</Application>
  <PresentationFormat>Brugerdefineret</PresentationFormat>
  <Paragraphs>43</Paragraphs>
  <Slides>1</Slides>
  <Notes>0</Notes>
  <HiddenSlides>0</HiddenSlides>
  <MMClips>0</MMClips>
  <ScaleCrop>false</ScaleCrop>
  <HeadingPairs>
    <vt:vector size="6" baseType="variant">
      <vt:variant>
        <vt:lpstr>Benyttede skrifttyper</vt:lpstr>
      </vt:variant>
      <vt:variant>
        <vt:i4>5</vt:i4>
      </vt:variant>
      <vt:variant>
        <vt:lpstr>Tema</vt:lpstr>
      </vt:variant>
      <vt:variant>
        <vt:i4>1</vt:i4>
      </vt:variant>
      <vt:variant>
        <vt:lpstr>Slidetitler</vt:lpstr>
      </vt:variant>
      <vt:variant>
        <vt:i4>1</vt:i4>
      </vt:variant>
    </vt:vector>
  </HeadingPairs>
  <TitlesOfParts>
    <vt:vector size="7" baseType="lpstr">
      <vt:lpstr>Arial</vt:lpstr>
      <vt:lpstr>AU Passata</vt:lpstr>
      <vt:lpstr>Calibri</vt:lpstr>
      <vt:lpstr>Calibri Light</vt:lpstr>
      <vt:lpstr>Cambria Math</vt:lpstr>
      <vt:lpstr>Office Theme</vt:lpstr>
      <vt:lpstr>PowerPoint-præsentation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Etches</dc:creator>
  <cp:lastModifiedBy>Karina Marie Schifter-Holm</cp:lastModifiedBy>
  <cp:revision>79</cp:revision>
  <dcterms:created xsi:type="dcterms:W3CDTF">2019-02-06T05:51:41Z</dcterms:created>
  <dcterms:modified xsi:type="dcterms:W3CDTF">2020-04-01T11:21:27Z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0x010100F6AE3091E1F3ED479ECC0C6C624F5994</vt:lpwstr>
  </property>
</Properties>
</file>