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Lst>
  <p:sldSz cx="42803763" cy="30275213"/>
  <p:notesSz cx="6858000" cy="9144000"/>
  <p:defaultTextStyle>
    <a:defPPr>
      <a:defRPr lang="da-DK"/>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206DB30-E8DF-7445-8EEA-9D55C1D6D12F}">
          <p14:sldIdLst>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7F00"/>
    <a:srgbClr val="003D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66"/>
    <p:restoredTop sz="94617"/>
  </p:normalViewPr>
  <p:slideViewPr>
    <p:cSldViewPr snapToGrid="0" snapToObjects="1">
      <p:cViewPr>
        <p:scale>
          <a:sx n="30" d="100"/>
          <a:sy n="30" d="100"/>
        </p:scale>
        <p:origin x="-150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2" y="4954765"/>
            <a:ext cx="36383199" cy="10540259"/>
          </a:xfrm>
        </p:spPr>
        <p:txBody>
          <a:bodyPr anchor="b"/>
          <a:lstStyle>
            <a:lvl1pPr algn="ctr">
              <a:defRPr sz="26488"/>
            </a:lvl1pPr>
          </a:lstStyle>
          <a:p>
            <a:r>
              <a:rPr lang="en-US"/>
              <a:t>Click to edit Master title style</a:t>
            </a:r>
            <a:endParaRPr lang="en-US" dirty="0"/>
          </a:p>
        </p:txBody>
      </p:sp>
      <p:sp>
        <p:nvSpPr>
          <p:cNvPr id="3" name="Subtitle 2"/>
          <p:cNvSpPr>
            <a:spLocks noGrp="1"/>
          </p:cNvSpPr>
          <p:nvPr>
            <p:ph type="subTitle" idx="1"/>
          </p:nvPr>
        </p:nvSpPr>
        <p:spPr>
          <a:xfrm>
            <a:off x="5350471" y="15901497"/>
            <a:ext cx="32102822" cy="7309499"/>
          </a:xfrm>
        </p:spPr>
        <p:txBody>
          <a:bodyPr/>
          <a:lstStyle>
            <a:lvl1pPr marL="0" indent="0" algn="ctr">
              <a:buNone/>
              <a:defRPr sz="10595"/>
            </a:lvl1pPr>
            <a:lvl2pPr marL="2018355" indent="0" algn="ctr">
              <a:buNone/>
              <a:defRPr sz="8829"/>
            </a:lvl2pPr>
            <a:lvl3pPr marL="4036710" indent="0" algn="ctr">
              <a:buNone/>
              <a:defRPr sz="7946"/>
            </a:lvl3pPr>
            <a:lvl4pPr marL="6055065" indent="0" algn="ctr">
              <a:buNone/>
              <a:defRPr sz="7063"/>
            </a:lvl4pPr>
            <a:lvl5pPr marL="8073420" indent="0" algn="ctr">
              <a:buNone/>
              <a:defRPr sz="7063"/>
            </a:lvl5pPr>
            <a:lvl6pPr marL="10091776" indent="0" algn="ctr">
              <a:buNone/>
              <a:defRPr sz="7063"/>
            </a:lvl6pPr>
            <a:lvl7pPr marL="12110131" indent="0" algn="ctr">
              <a:buNone/>
              <a:defRPr sz="7063"/>
            </a:lvl7pPr>
            <a:lvl8pPr marL="14128486" indent="0" algn="ctr">
              <a:buNone/>
              <a:defRPr sz="7063"/>
            </a:lvl8pPr>
            <a:lvl9pPr marL="16146841" indent="0" algn="ctr">
              <a:buNone/>
              <a:defRPr sz="706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A3659C7-D3BC-F24E-8612-88369846498B}" type="datetimeFigureOut">
              <a:rPr lang="da-DK" smtClean="0"/>
              <a:t>12/04/2019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575347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3659C7-D3BC-F24E-8612-88369846498B}" type="datetimeFigureOut">
              <a:rPr lang="da-DK" smtClean="0"/>
              <a:t>12/04/2019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49096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631445" y="1611875"/>
            <a:ext cx="9229561" cy="256568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42761" y="1611875"/>
            <a:ext cx="27153637" cy="256568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3659C7-D3BC-F24E-8612-88369846498B}" type="datetimeFigureOut">
              <a:rPr lang="da-DK" smtClean="0"/>
              <a:t>12/04/2019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558398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3659C7-D3BC-F24E-8612-88369846498B}" type="datetimeFigureOut">
              <a:rPr lang="da-DK" smtClean="0"/>
              <a:t>12/04/2019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3566014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20467" y="7547788"/>
            <a:ext cx="36918246" cy="12593645"/>
          </a:xfrm>
        </p:spPr>
        <p:txBody>
          <a:bodyPr anchor="b"/>
          <a:lstStyle>
            <a:lvl1pPr>
              <a:defRPr sz="26488"/>
            </a:lvl1pPr>
          </a:lstStyle>
          <a:p>
            <a:r>
              <a:rPr lang="en-US"/>
              <a:t>Click to edit Master title style</a:t>
            </a:r>
            <a:endParaRPr lang="en-US" dirty="0"/>
          </a:p>
        </p:txBody>
      </p:sp>
      <p:sp>
        <p:nvSpPr>
          <p:cNvPr id="3" name="Text Placeholder 2"/>
          <p:cNvSpPr>
            <a:spLocks noGrp="1"/>
          </p:cNvSpPr>
          <p:nvPr>
            <p:ph type="body" idx="1"/>
          </p:nvPr>
        </p:nvSpPr>
        <p:spPr>
          <a:xfrm>
            <a:off x="2920467" y="20260574"/>
            <a:ext cx="36918246" cy="6622701"/>
          </a:xfrm>
        </p:spPr>
        <p:txBody>
          <a:bodyPr/>
          <a:lstStyle>
            <a:lvl1pPr marL="0" indent="0">
              <a:buNone/>
              <a:defRPr sz="10595">
                <a:solidFill>
                  <a:schemeClr val="tx1"/>
                </a:solidFill>
              </a:defRPr>
            </a:lvl1pPr>
            <a:lvl2pPr marL="2018355" indent="0">
              <a:buNone/>
              <a:defRPr sz="8829">
                <a:solidFill>
                  <a:schemeClr val="tx1">
                    <a:tint val="75000"/>
                  </a:schemeClr>
                </a:solidFill>
              </a:defRPr>
            </a:lvl2pPr>
            <a:lvl3pPr marL="4036710" indent="0">
              <a:buNone/>
              <a:defRPr sz="7946">
                <a:solidFill>
                  <a:schemeClr val="tx1">
                    <a:tint val="75000"/>
                  </a:schemeClr>
                </a:solidFill>
              </a:defRPr>
            </a:lvl3pPr>
            <a:lvl4pPr marL="6055065" indent="0">
              <a:buNone/>
              <a:defRPr sz="7063">
                <a:solidFill>
                  <a:schemeClr val="tx1">
                    <a:tint val="75000"/>
                  </a:schemeClr>
                </a:solidFill>
              </a:defRPr>
            </a:lvl4pPr>
            <a:lvl5pPr marL="8073420" indent="0">
              <a:buNone/>
              <a:defRPr sz="7063">
                <a:solidFill>
                  <a:schemeClr val="tx1">
                    <a:tint val="75000"/>
                  </a:schemeClr>
                </a:solidFill>
              </a:defRPr>
            </a:lvl5pPr>
            <a:lvl6pPr marL="10091776" indent="0">
              <a:buNone/>
              <a:defRPr sz="7063">
                <a:solidFill>
                  <a:schemeClr val="tx1">
                    <a:tint val="75000"/>
                  </a:schemeClr>
                </a:solidFill>
              </a:defRPr>
            </a:lvl6pPr>
            <a:lvl7pPr marL="12110131" indent="0">
              <a:buNone/>
              <a:defRPr sz="7063">
                <a:solidFill>
                  <a:schemeClr val="tx1">
                    <a:tint val="75000"/>
                  </a:schemeClr>
                </a:solidFill>
              </a:defRPr>
            </a:lvl7pPr>
            <a:lvl8pPr marL="14128486" indent="0">
              <a:buNone/>
              <a:defRPr sz="7063">
                <a:solidFill>
                  <a:schemeClr val="tx1">
                    <a:tint val="75000"/>
                  </a:schemeClr>
                </a:solidFill>
              </a:defRPr>
            </a:lvl8pPr>
            <a:lvl9pPr marL="16146841" indent="0">
              <a:buNone/>
              <a:defRPr sz="706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3659C7-D3BC-F24E-8612-88369846498B}" type="datetimeFigureOut">
              <a:rPr lang="da-DK" smtClean="0"/>
              <a:t>12/04/2019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2496817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42759" y="8059374"/>
            <a:ext cx="18191599" cy="192093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669405" y="8059374"/>
            <a:ext cx="18191599" cy="192093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A3659C7-D3BC-F24E-8612-88369846498B}" type="datetimeFigureOut">
              <a:rPr lang="da-DK" smtClean="0"/>
              <a:t>12/04/2019</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534708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48334" y="1611882"/>
            <a:ext cx="36918246" cy="585180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48339" y="7421634"/>
            <a:ext cx="18107995"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Edit Master text styles</a:t>
            </a:r>
          </a:p>
        </p:txBody>
      </p:sp>
      <p:sp>
        <p:nvSpPr>
          <p:cNvPr id="4" name="Content Placeholder 3"/>
          <p:cNvSpPr>
            <a:spLocks noGrp="1"/>
          </p:cNvSpPr>
          <p:nvPr>
            <p:ph sz="half" idx="2"/>
          </p:nvPr>
        </p:nvSpPr>
        <p:spPr>
          <a:xfrm>
            <a:off x="2948339" y="11058863"/>
            <a:ext cx="18107995" cy="162659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669408" y="7421634"/>
            <a:ext cx="18197174"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Edit Master text styles</a:t>
            </a:r>
          </a:p>
        </p:txBody>
      </p:sp>
      <p:sp>
        <p:nvSpPr>
          <p:cNvPr id="6" name="Content Placeholder 5"/>
          <p:cNvSpPr>
            <a:spLocks noGrp="1"/>
          </p:cNvSpPr>
          <p:nvPr>
            <p:ph sz="quarter" idx="4"/>
          </p:nvPr>
        </p:nvSpPr>
        <p:spPr>
          <a:xfrm>
            <a:off x="21669408" y="11058863"/>
            <a:ext cx="18197174" cy="162659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A3659C7-D3BC-F24E-8612-88369846498B}" type="datetimeFigureOut">
              <a:rPr lang="da-DK" smtClean="0"/>
              <a:t>12/04/2019</a:t>
            </a:fld>
            <a:endParaRPr lang="da-DK"/>
          </a:p>
        </p:txBody>
      </p:sp>
      <p:sp>
        <p:nvSpPr>
          <p:cNvPr id="8" name="Footer Placeholder 7"/>
          <p:cNvSpPr>
            <a:spLocks noGrp="1"/>
          </p:cNvSpPr>
          <p:nvPr>
            <p:ph type="ftr" sz="quarter" idx="11"/>
          </p:nvPr>
        </p:nvSpPr>
        <p:spPr/>
        <p:txBody>
          <a:bodyPr/>
          <a:lstStyle/>
          <a:p>
            <a:endParaRPr lang="da-DK"/>
          </a:p>
        </p:txBody>
      </p:sp>
      <p:sp>
        <p:nvSpPr>
          <p:cNvPr id="9" name="Slide Number Placeholder 8"/>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1321806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A3659C7-D3BC-F24E-8612-88369846498B}" type="datetimeFigureOut">
              <a:rPr lang="da-DK" smtClean="0"/>
              <a:t>12/04/2019</a:t>
            </a:fld>
            <a:endParaRPr lang="da-DK"/>
          </a:p>
        </p:txBody>
      </p:sp>
      <p:sp>
        <p:nvSpPr>
          <p:cNvPr id="4" name="Footer Placeholder 3"/>
          <p:cNvSpPr>
            <a:spLocks noGrp="1"/>
          </p:cNvSpPr>
          <p:nvPr>
            <p:ph type="ftr" sz="quarter" idx="11"/>
          </p:nvPr>
        </p:nvSpPr>
        <p:spPr/>
        <p:txBody>
          <a:bodyPr/>
          <a:lstStyle/>
          <a:p>
            <a:endParaRPr lang="da-DK"/>
          </a:p>
        </p:txBody>
      </p:sp>
      <p:sp>
        <p:nvSpPr>
          <p:cNvPr id="5" name="Slide Number Placeholder 4"/>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201158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3659C7-D3BC-F24E-8612-88369846498B}" type="datetimeFigureOut">
              <a:rPr lang="da-DK" smtClean="0"/>
              <a:t>12/04/2019</a:t>
            </a:fld>
            <a:endParaRPr lang="da-DK"/>
          </a:p>
        </p:txBody>
      </p:sp>
      <p:sp>
        <p:nvSpPr>
          <p:cNvPr id="3" name="Footer Placeholder 2"/>
          <p:cNvSpPr>
            <a:spLocks noGrp="1"/>
          </p:cNvSpPr>
          <p:nvPr>
            <p:ph type="ftr" sz="quarter" idx="11"/>
          </p:nvPr>
        </p:nvSpPr>
        <p:spPr/>
        <p:txBody>
          <a:bodyPr/>
          <a:lstStyle/>
          <a:p>
            <a:endParaRPr lang="da-DK"/>
          </a:p>
        </p:txBody>
      </p:sp>
      <p:sp>
        <p:nvSpPr>
          <p:cNvPr id="4" name="Slide Number Placeholder 3"/>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392940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endParaRPr lang="en-US" dirty="0"/>
          </a:p>
        </p:txBody>
      </p:sp>
      <p:sp>
        <p:nvSpPr>
          <p:cNvPr id="3" name="Content Placeholder 2"/>
          <p:cNvSpPr>
            <a:spLocks noGrp="1"/>
          </p:cNvSpPr>
          <p:nvPr>
            <p:ph idx="1"/>
          </p:nvPr>
        </p:nvSpPr>
        <p:spPr>
          <a:xfrm>
            <a:off x="18197174" y="4359077"/>
            <a:ext cx="21669405" cy="21515024"/>
          </a:xfrm>
        </p:spPr>
        <p:txBody>
          <a:bodyPr/>
          <a:lstStyle>
            <a:lvl1pPr>
              <a:defRPr sz="14127"/>
            </a:lvl1pPr>
            <a:lvl2pPr>
              <a:defRPr sz="12361"/>
            </a:lvl2pPr>
            <a:lvl3pPr>
              <a:defRPr sz="10595"/>
            </a:lvl3pPr>
            <a:lvl4pPr>
              <a:defRPr sz="8829"/>
            </a:lvl4pPr>
            <a:lvl5pPr>
              <a:defRPr sz="8829"/>
            </a:lvl5pPr>
            <a:lvl6pPr>
              <a:defRPr sz="8829"/>
            </a:lvl6pPr>
            <a:lvl7pPr>
              <a:defRPr sz="8829"/>
            </a:lvl7pPr>
            <a:lvl8pPr>
              <a:defRPr sz="8829"/>
            </a:lvl8pPr>
            <a:lvl9pPr>
              <a:defRPr sz="882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Edit Master text styles</a:t>
            </a:r>
          </a:p>
        </p:txBody>
      </p:sp>
      <p:sp>
        <p:nvSpPr>
          <p:cNvPr id="5" name="Date Placeholder 4"/>
          <p:cNvSpPr>
            <a:spLocks noGrp="1"/>
          </p:cNvSpPr>
          <p:nvPr>
            <p:ph type="dt" sz="half" idx="10"/>
          </p:nvPr>
        </p:nvSpPr>
        <p:spPr/>
        <p:txBody>
          <a:bodyPr/>
          <a:lstStyle/>
          <a:p>
            <a:fld id="{EA3659C7-D3BC-F24E-8612-88369846498B}" type="datetimeFigureOut">
              <a:rPr lang="da-DK" smtClean="0"/>
              <a:t>12/04/2019</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3514202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endParaRPr lang="en-US" dirty="0"/>
          </a:p>
        </p:txBody>
      </p:sp>
      <p:sp>
        <p:nvSpPr>
          <p:cNvPr id="3" name="Picture Placeholder 2"/>
          <p:cNvSpPr>
            <a:spLocks noGrp="1" noChangeAspect="1"/>
          </p:cNvSpPr>
          <p:nvPr>
            <p:ph type="pic" idx="1"/>
          </p:nvPr>
        </p:nvSpPr>
        <p:spPr>
          <a:xfrm>
            <a:off x="18197174" y="4359077"/>
            <a:ext cx="21669405" cy="21515024"/>
          </a:xfrm>
        </p:spPr>
        <p:txBody>
          <a:bodyPr anchor="t"/>
          <a:lstStyle>
            <a:lvl1pPr marL="0" indent="0">
              <a:buNone/>
              <a:defRPr sz="14127"/>
            </a:lvl1pPr>
            <a:lvl2pPr marL="2018355" indent="0">
              <a:buNone/>
              <a:defRPr sz="12361"/>
            </a:lvl2pPr>
            <a:lvl3pPr marL="4036710" indent="0">
              <a:buNone/>
              <a:defRPr sz="10595"/>
            </a:lvl3pPr>
            <a:lvl4pPr marL="6055065" indent="0">
              <a:buNone/>
              <a:defRPr sz="8829"/>
            </a:lvl4pPr>
            <a:lvl5pPr marL="8073420" indent="0">
              <a:buNone/>
              <a:defRPr sz="8829"/>
            </a:lvl5pPr>
            <a:lvl6pPr marL="10091776" indent="0">
              <a:buNone/>
              <a:defRPr sz="8829"/>
            </a:lvl6pPr>
            <a:lvl7pPr marL="12110131" indent="0">
              <a:buNone/>
              <a:defRPr sz="8829"/>
            </a:lvl7pPr>
            <a:lvl8pPr marL="14128486" indent="0">
              <a:buNone/>
              <a:defRPr sz="8829"/>
            </a:lvl8pPr>
            <a:lvl9pPr marL="16146841" indent="0">
              <a:buNone/>
              <a:defRPr sz="8829"/>
            </a:lvl9pPr>
          </a:lstStyle>
          <a:p>
            <a:r>
              <a:rPr lang="en-US"/>
              <a:t>Click icon to add picture</a:t>
            </a:r>
            <a:endParaRPr lang="en-US" dirty="0"/>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Edit Master text styles</a:t>
            </a:r>
          </a:p>
        </p:txBody>
      </p:sp>
      <p:sp>
        <p:nvSpPr>
          <p:cNvPr id="5" name="Date Placeholder 4"/>
          <p:cNvSpPr>
            <a:spLocks noGrp="1"/>
          </p:cNvSpPr>
          <p:nvPr>
            <p:ph type="dt" sz="half" idx="10"/>
          </p:nvPr>
        </p:nvSpPr>
        <p:spPr/>
        <p:txBody>
          <a:bodyPr/>
          <a:lstStyle/>
          <a:p>
            <a:fld id="{EA3659C7-D3BC-F24E-8612-88369846498B}" type="datetimeFigureOut">
              <a:rPr lang="da-DK" smtClean="0"/>
              <a:t>12/04/2019</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11EE28BB-626A-1140-95EA-7BEB916957D2}" type="slidenum">
              <a:rPr lang="da-DK" smtClean="0"/>
              <a:t>‹#›</a:t>
            </a:fld>
            <a:endParaRPr lang="da-DK"/>
          </a:p>
        </p:txBody>
      </p:sp>
    </p:spTree>
    <p:extLst>
      <p:ext uri="{BB962C8B-B14F-4D97-AF65-F5344CB8AC3E}">
        <p14:creationId xmlns:p14="http://schemas.microsoft.com/office/powerpoint/2010/main" val="19946435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42759" y="1611882"/>
            <a:ext cx="36918246" cy="58518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942759" y="8059374"/>
            <a:ext cx="36918246" cy="1920934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942759" y="28060644"/>
            <a:ext cx="9630847" cy="1611875"/>
          </a:xfrm>
          <a:prstGeom prst="rect">
            <a:avLst/>
          </a:prstGeom>
        </p:spPr>
        <p:txBody>
          <a:bodyPr vert="horz" lIns="91440" tIns="45720" rIns="91440" bIns="45720" rtlCol="0" anchor="ctr"/>
          <a:lstStyle>
            <a:lvl1pPr algn="l">
              <a:defRPr sz="5298">
                <a:solidFill>
                  <a:schemeClr val="tx1">
                    <a:tint val="75000"/>
                  </a:schemeClr>
                </a:solidFill>
              </a:defRPr>
            </a:lvl1pPr>
          </a:lstStyle>
          <a:p>
            <a:fld id="{EA3659C7-D3BC-F24E-8612-88369846498B}" type="datetimeFigureOut">
              <a:rPr lang="da-DK" smtClean="0"/>
              <a:t>12/04/2019</a:t>
            </a:fld>
            <a:endParaRPr lang="da-DK"/>
          </a:p>
        </p:txBody>
      </p:sp>
      <p:sp>
        <p:nvSpPr>
          <p:cNvPr id="5" name="Footer Placeholder 4"/>
          <p:cNvSpPr>
            <a:spLocks noGrp="1"/>
          </p:cNvSpPr>
          <p:nvPr>
            <p:ph type="ftr" sz="quarter" idx="3"/>
          </p:nvPr>
        </p:nvSpPr>
        <p:spPr>
          <a:xfrm>
            <a:off x="14178747" y="28060644"/>
            <a:ext cx="14446270" cy="1611875"/>
          </a:xfrm>
          <a:prstGeom prst="rect">
            <a:avLst/>
          </a:prstGeom>
        </p:spPr>
        <p:txBody>
          <a:bodyPr vert="horz" lIns="91440" tIns="45720" rIns="91440" bIns="45720" rtlCol="0" anchor="ctr"/>
          <a:lstStyle>
            <a:lvl1pPr algn="ctr">
              <a:defRPr sz="5298">
                <a:solidFill>
                  <a:schemeClr val="tx1">
                    <a:tint val="75000"/>
                  </a:schemeClr>
                </a:solidFill>
              </a:defRPr>
            </a:lvl1pPr>
          </a:lstStyle>
          <a:p>
            <a:endParaRPr lang="da-DK"/>
          </a:p>
        </p:txBody>
      </p:sp>
      <p:sp>
        <p:nvSpPr>
          <p:cNvPr id="6" name="Slide Number Placeholder 5"/>
          <p:cNvSpPr>
            <a:spLocks noGrp="1"/>
          </p:cNvSpPr>
          <p:nvPr>
            <p:ph type="sldNum" sz="quarter" idx="4"/>
          </p:nvPr>
        </p:nvSpPr>
        <p:spPr>
          <a:xfrm>
            <a:off x="30230157" y="28060644"/>
            <a:ext cx="9630847" cy="1611875"/>
          </a:xfrm>
          <a:prstGeom prst="rect">
            <a:avLst/>
          </a:prstGeom>
        </p:spPr>
        <p:txBody>
          <a:bodyPr vert="horz" lIns="91440" tIns="45720" rIns="91440" bIns="45720" rtlCol="0" anchor="ctr"/>
          <a:lstStyle>
            <a:lvl1pPr algn="r">
              <a:defRPr sz="5298">
                <a:solidFill>
                  <a:schemeClr val="tx1">
                    <a:tint val="75000"/>
                  </a:schemeClr>
                </a:solidFill>
              </a:defRPr>
            </a:lvl1pPr>
          </a:lstStyle>
          <a:p>
            <a:fld id="{11EE28BB-626A-1140-95EA-7BEB916957D2}" type="slidenum">
              <a:rPr lang="da-DK" smtClean="0"/>
              <a:t>‹#›</a:t>
            </a:fld>
            <a:endParaRPr lang="da-DK"/>
          </a:p>
        </p:txBody>
      </p:sp>
    </p:spTree>
    <p:extLst>
      <p:ext uri="{BB962C8B-B14F-4D97-AF65-F5344CB8AC3E}">
        <p14:creationId xmlns:p14="http://schemas.microsoft.com/office/powerpoint/2010/main" val="42493463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036710" rtl="0" eaLnBrk="1" latinLnBrk="0" hangingPunct="1">
        <a:lnSpc>
          <a:spcPct val="90000"/>
        </a:lnSpc>
        <a:spcBef>
          <a:spcPct val="0"/>
        </a:spcBef>
        <a:buNone/>
        <a:defRPr sz="19424" kern="1200">
          <a:solidFill>
            <a:schemeClr val="tx1"/>
          </a:solidFill>
          <a:latin typeface="+mj-lt"/>
          <a:ea typeface="+mj-ea"/>
          <a:cs typeface="+mj-cs"/>
        </a:defRPr>
      </a:lvl1pPr>
    </p:titleStyle>
    <p:bodyStyle>
      <a:lvl1pPr marL="1009178" indent="-1009178" algn="l" defTabSz="4036710" rtl="0" eaLnBrk="1" latinLnBrk="0" hangingPunct="1">
        <a:lnSpc>
          <a:spcPct val="90000"/>
        </a:lnSpc>
        <a:spcBef>
          <a:spcPts val="4415"/>
        </a:spcBef>
        <a:buFont typeface="Arial" panose="020B0604020202020204" pitchFamily="34" charset="0"/>
        <a:buChar char="•"/>
        <a:defRPr sz="12361" kern="1200">
          <a:solidFill>
            <a:schemeClr val="tx1"/>
          </a:solidFill>
          <a:latin typeface="+mn-lt"/>
          <a:ea typeface="+mn-ea"/>
          <a:cs typeface="+mn-cs"/>
        </a:defRPr>
      </a:lvl1pPr>
      <a:lvl2pPr marL="3027533" indent="-1009178" algn="l" defTabSz="4036710" rtl="0" eaLnBrk="1" latinLnBrk="0" hangingPunct="1">
        <a:lnSpc>
          <a:spcPct val="90000"/>
        </a:lnSpc>
        <a:spcBef>
          <a:spcPts val="2207"/>
        </a:spcBef>
        <a:buFont typeface="Arial" panose="020B0604020202020204" pitchFamily="34" charset="0"/>
        <a:buChar char="•"/>
        <a:defRPr sz="10595" kern="1200">
          <a:solidFill>
            <a:schemeClr val="tx1"/>
          </a:solidFill>
          <a:latin typeface="+mn-lt"/>
          <a:ea typeface="+mn-ea"/>
          <a:cs typeface="+mn-cs"/>
        </a:defRPr>
      </a:lvl2pPr>
      <a:lvl3pPr marL="5045888" indent="-1009178" algn="l" defTabSz="4036710" rtl="0" eaLnBrk="1" latinLnBrk="0" hangingPunct="1">
        <a:lnSpc>
          <a:spcPct val="90000"/>
        </a:lnSpc>
        <a:spcBef>
          <a:spcPts val="2207"/>
        </a:spcBef>
        <a:buFont typeface="Arial" panose="020B0604020202020204" pitchFamily="34" charset="0"/>
        <a:buChar char="•"/>
        <a:defRPr sz="8829" kern="1200">
          <a:solidFill>
            <a:schemeClr val="tx1"/>
          </a:solidFill>
          <a:latin typeface="+mn-lt"/>
          <a:ea typeface="+mn-ea"/>
          <a:cs typeface="+mn-cs"/>
        </a:defRPr>
      </a:lvl3pPr>
      <a:lvl4pPr marL="706424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4pPr>
      <a:lvl5pPr marL="908259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5pPr>
      <a:lvl6pPr marL="1110095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6pPr>
      <a:lvl7pPr marL="1311930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7pPr>
      <a:lvl8pPr marL="1513766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8pPr>
      <a:lvl9pPr marL="17156019"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9pPr>
    </p:bodyStyle>
    <p:otherStyle>
      <a:defPPr>
        <a:defRPr lang="en-US"/>
      </a:defPPr>
      <a:lvl1pPr marL="0" algn="l" defTabSz="4036710" rtl="0" eaLnBrk="1" latinLnBrk="0" hangingPunct="1">
        <a:defRPr sz="7946" kern="1200">
          <a:solidFill>
            <a:schemeClr val="tx1"/>
          </a:solidFill>
          <a:latin typeface="+mn-lt"/>
          <a:ea typeface="+mn-ea"/>
          <a:cs typeface="+mn-cs"/>
        </a:defRPr>
      </a:lvl1pPr>
      <a:lvl2pPr marL="2018355" algn="l" defTabSz="4036710" rtl="0" eaLnBrk="1" latinLnBrk="0" hangingPunct="1">
        <a:defRPr sz="7946" kern="1200">
          <a:solidFill>
            <a:schemeClr val="tx1"/>
          </a:solidFill>
          <a:latin typeface="+mn-lt"/>
          <a:ea typeface="+mn-ea"/>
          <a:cs typeface="+mn-cs"/>
        </a:defRPr>
      </a:lvl2pPr>
      <a:lvl3pPr marL="4036710" algn="l" defTabSz="4036710" rtl="0" eaLnBrk="1" latinLnBrk="0" hangingPunct="1">
        <a:defRPr sz="7946" kern="1200">
          <a:solidFill>
            <a:schemeClr val="tx1"/>
          </a:solidFill>
          <a:latin typeface="+mn-lt"/>
          <a:ea typeface="+mn-ea"/>
          <a:cs typeface="+mn-cs"/>
        </a:defRPr>
      </a:lvl3pPr>
      <a:lvl4pPr marL="6055065" algn="l" defTabSz="4036710" rtl="0" eaLnBrk="1" latinLnBrk="0" hangingPunct="1">
        <a:defRPr sz="7946" kern="1200">
          <a:solidFill>
            <a:schemeClr val="tx1"/>
          </a:solidFill>
          <a:latin typeface="+mn-lt"/>
          <a:ea typeface="+mn-ea"/>
          <a:cs typeface="+mn-cs"/>
        </a:defRPr>
      </a:lvl4pPr>
      <a:lvl5pPr marL="8073420" algn="l" defTabSz="4036710" rtl="0" eaLnBrk="1" latinLnBrk="0" hangingPunct="1">
        <a:defRPr sz="7946" kern="1200">
          <a:solidFill>
            <a:schemeClr val="tx1"/>
          </a:solidFill>
          <a:latin typeface="+mn-lt"/>
          <a:ea typeface="+mn-ea"/>
          <a:cs typeface="+mn-cs"/>
        </a:defRPr>
      </a:lvl5pPr>
      <a:lvl6pPr marL="10091776" algn="l" defTabSz="4036710" rtl="0" eaLnBrk="1" latinLnBrk="0" hangingPunct="1">
        <a:defRPr sz="7946" kern="1200">
          <a:solidFill>
            <a:schemeClr val="tx1"/>
          </a:solidFill>
          <a:latin typeface="+mn-lt"/>
          <a:ea typeface="+mn-ea"/>
          <a:cs typeface="+mn-cs"/>
        </a:defRPr>
      </a:lvl6pPr>
      <a:lvl7pPr marL="12110131" algn="l" defTabSz="4036710" rtl="0" eaLnBrk="1" latinLnBrk="0" hangingPunct="1">
        <a:defRPr sz="7946" kern="1200">
          <a:solidFill>
            <a:schemeClr val="tx1"/>
          </a:solidFill>
          <a:latin typeface="+mn-lt"/>
          <a:ea typeface="+mn-ea"/>
          <a:cs typeface="+mn-cs"/>
        </a:defRPr>
      </a:lvl7pPr>
      <a:lvl8pPr marL="14128486" algn="l" defTabSz="4036710" rtl="0" eaLnBrk="1" latinLnBrk="0" hangingPunct="1">
        <a:defRPr sz="7946" kern="1200">
          <a:solidFill>
            <a:schemeClr val="tx1"/>
          </a:solidFill>
          <a:latin typeface="+mn-lt"/>
          <a:ea typeface="+mn-ea"/>
          <a:cs typeface="+mn-cs"/>
        </a:defRPr>
      </a:lvl8pPr>
      <a:lvl9pPr marL="16146841" algn="l" defTabSz="4036710" rtl="0" eaLnBrk="1" latinLnBrk="0" hangingPunct="1">
        <a:defRPr sz="79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4" Type="http://schemas.openxmlformats.org/officeDocument/2006/relationships/hyperlink" Target="kortlink.dk/x5kw" TargetMode="External"/><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552968B5-24DC-6A4A-8115-171B62C1285D}"/>
              </a:ext>
            </a:extLst>
          </p:cNvPr>
          <p:cNvPicPr>
            <a:picLocks noChangeAspect="1"/>
          </p:cNvPicPr>
          <p:nvPr/>
        </p:nvPicPr>
        <p:blipFill>
          <a:blip r:embed="rId2"/>
          <a:stretch>
            <a:fillRect/>
          </a:stretch>
        </p:blipFill>
        <p:spPr>
          <a:xfrm>
            <a:off x="666594" y="736857"/>
            <a:ext cx="6488798" cy="1329672"/>
          </a:xfrm>
          <a:prstGeom prst="rect">
            <a:avLst/>
          </a:prstGeom>
        </p:spPr>
      </p:pic>
      <p:pic>
        <p:nvPicPr>
          <p:cNvPr id="6" name="Picture 8" descr="Danske Science Gymnasier">
            <a:extLst>
              <a:ext uri="{FF2B5EF4-FFF2-40B4-BE49-F238E27FC236}">
                <a16:creationId xmlns="" xmlns:a16="http://schemas.microsoft.com/office/drawing/2014/main" id="{B572CD79-476B-FD40-A624-8E987E94FC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46315" y="736857"/>
            <a:ext cx="3385458" cy="169272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 xmlns:a16="http://schemas.microsoft.com/office/drawing/2014/main" id="{52C766C5-CD20-E942-A2D9-2965F2014400}"/>
              </a:ext>
            </a:extLst>
          </p:cNvPr>
          <p:cNvSpPr/>
          <p:nvPr/>
        </p:nvSpPr>
        <p:spPr>
          <a:xfrm>
            <a:off x="11207536" y="1411122"/>
            <a:ext cx="21562797" cy="1569660"/>
          </a:xfrm>
          <a:prstGeom prst="rect">
            <a:avLst/>
          </a:prstGeom>
        </p:spPr>
        <p:txBody>
          <a:bodyPr wrap="square">
            <a:spAutoFit/>
          </a:bodyPr>
          <a:lstStyle/>
          <a:p>
            <a:pPr algn="ctr"/>
            <a:r>
              <a:rPr lang="da-DK" sz="9600" b="1" dirty="0" smtClean="0">
                <a:latin typeface="AU Passata" panose="020B0503030502030804" pitchFamily="34" charset="77"/>
              </a:rPr>
              <a:t>Satellitter </a:t>
            </a:r>
            <a:r>
              <a:rPr lang="mr-IN" sz="9600" b="1" dirty="0" smtClean="0">
                <a:latin typeface="AU Passata" panose="020B0503030502030804" pitchFamily="34" charset="77"/>
              </a:rPr>
              <a:t>–</a:t>
            </a:r>
            <a:r>
              <a:rPr lang="da-DK" sz="9600" b="1" dirty="0" smtClean="0">
                <a:latin typeface="AU Passata" panose="020B0503030502030804" pitchFamily="34" charset="77"/>
              </a:rPr>
              <a:t> bevægelse </a:t>
            </a:r>
            <a:r>
              <a:rPr lang="da-DK" sz="9600" b="1" smtClean="0">
                <a:latin typeface="AU Passata" panose="020B0503030502030804" pitchFamily="34" charset="77"/>
              </a:rPr>
              <a:t>i </a:t>
            </a:r>
            <a:r>
              <a:rPr lang="da-DK" sz="9600" b="1" smtClean="0">
                <a:latin typeface="AU Passata" panose="020B0503030502030804" pitchFamily="34" charset="77"/>
              </a:rPr>
              <a:t>tyngdefelt</a:t>
            </a:r>
            <a:endParaRPr lang="da-DK" sz="9600" b="1" dirty="0">
              <a:latin typeface="AU Passata" panose="020B0503030502030804" pitchFamily="34" charset="77"/>
            </a:endParaRPr>
          </a:p>
        </p:txBody>
      </p:sp>
      <p:sp>
        <p:nvSpPr>
          <p:cNvPr id="15" name="Rounded Rectangle 14">
            <a:extLst>
              <a:ext uri="{FF2B5EF4-FFF2-40B4-BE49-F238E27FC236}">
                <a16:creationId xmlns="" xmlns:a16="http://schemas.microsoft.com/office/drawing/2014/main" id="{CF63EAFC-F7BA-DD4D-92EC-6BEF96FE08E2}"/>
              </a:ext>
            </a:extLst>
          </p:cNvPr>
          <p:cNvSpPr/>
          <p:nvPr/>
        </p:nvSpPr>
        <p:spPr>
          <a:xfrm>
            <a:off x="666595" y="4150556"/>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Introduktion</a:t>
            </a:r>
          </a:p>
        </p:txBody>
      </p:sp>
      <p:sp>
        <p:nvSpPr>
          <p:cNvPr id="19" name="Rounded Rectangle 18">
            <a:extLst>
              <a:ext uri="{FF2B5EF4-FFF2-40B4-BE49-F238E27FC236}">
                <a16:creationId xmlns="" xmlns:a16="http://schemas.microsoft.com/office/drawing/2014/main" id="{C44373A5-222E-3A49-A04D-62555E2EC36A}"/>
              </a:ext>
            </a:extLst>
          </p:cNvPr>
          <p:cNvSpPr/>
          <p:nvPr/>
        </p:nvSpPr>
        <p:spPr>
          <a:xfrm>
            <a:off x="14734369" y="4150556"/>
            <a:ext cx="12657519" cy="1150924"/>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Beskrivelse af aktiviteten</a:t>
            </a:r>
          </a:p>
        </p:txBody>
      </p:sp>
      <p:sp>
        <p:nvSpPr>
          <p:cNvPr id="24" name="Rounded Rectangle 23">
            <a:extLst>
              <a:ext uri="{FF2B5EF4-FFF2-40B4-BE49-F238E27FC236}">
                <a16:creationId xmlns="" xmlns:a16="http://schemas.microsoft.com/office/drawing/2014/main" id="{9301CB73-C7F7-1B45-B8A2-D93CDDAE6ACE}"/>
              </a:ext>
            </a:extLst>
          </p:cNvPr>
          <p:cNvSpPr/>
          <p:nvPr/>
        </p:nvSpPr>
        <p:spPr>
          <a:xfrm>
            <a:off x="666595" y="19248869"/>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Mål med aktiviteten</a:t>
            </a:r>
          </a:p>
        </p:txBody>
      </p:sp>
      <p:sp>
        <p:nvSpPr>
          <p:cNvPr id="26" name="Rounded Rectangle 25">
            <a:extLst>
              <a:ext uri="{FF2B5EF4-FFF2-40B4-BE49-F238E27FC236}">
                <a16:creationId xmlns="" xmlns:a16="http://schemas.microsoft.com/office/drawing/2014/main" id="{A2AB0144-4E26-1640-BB27-EB9E415D89C3}"/>
              </a:ext>
            </a:extLst>
          </p:cNvPr>
          <p:cNvSpPr/>
          <p:nvPr/>
        </p:nvSpPr>
        <p:spPr>
          <a:xfrm>
            <a:off x="14849422" y="16605204"/>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smtClean="0">
                <a:latin typeface="AU Passata" panose="020B0503030502030804" pitchFamily="34" charset="77"/>
              </a:rPr>
              <a:t>Centralt loop i simuleringen</a:t>
            </a:r>
            <a:endParaRPr lang="da-DK" sz="6000" dirty="0">
              <a:latin typeface="AU Passata" panose="020B0503030502030804" pitchFamily="34" charset="77"/>
            </a:endParaRPr>
          </a:p>
        </p:txBody>
      </p:sp>
      <p:sp>
        <p:nvSpPr>
          <p:cNvPr id="23" name="Rounded Rectangle 22">
            <a:extLst>
              <a:ext uri="{FF2B5EF4-FFF2-40B4-BE49-F238E27FC236}">
                <a16:creationId xmlns="" xmlns:a16="http://schemas.microsoft.com/office/drawing/2014/main" id="{43D687E4-0395-8142-BC8C-7E8F1D25B585}"/>
              </a:ext>
            </a:extLst>
          </p:cNvPr>
          <p:cNvSpPr/>
          <p:nvPr/>
        </p:nvSpPr>
        <p:spPr>
          <a:xfrm>
            <a:off x="666594" y="3332088"/>
            <a:ext cx="41591749" cy="45719"/>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8" name="Rounded Rectangle 27">
            <a:extLst>
              <a:ext uri="{FF2B5EF4-FFF2-40B4-BE49-F238E27FC236}">
                <a16:creationId xmlns="" xmlns:a16="http://schemas.microsoft.com/office/drawing/2014/main" id="{F67B2B70-A1D7-7149-97D4-DDEBDFDE969B}"/>
              </a:ext>
            </a:extLst>
          </p:cNvPr>
          <p:cNvSpPr/>
          <p:nvPr/>
        </p:nvSpPr>
        <p:spPr>
          <a:xfrm>
            <a:off x="666594" y="28395684"/>
            <a:ext cx="41591749" cy="45719"/>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7" name="TextBox 26">
            <a:extLst>
              <a:ext uri="{FF2B5EF4-FFF2-40B4-BE49-F238E27FC236}">
                <a16:creationId xmlns="" xmlns:a16="http://schemas.microsoft.com/office/drawing/2014/main" id="{8AF4F5BB-E1C6-774B-87CC-4F64878B655A}"/>
              </a:ext>
            </a:extLst>
          </p:cNvPr>
          <p:cNvSpPr txBox="1"/>
          <p:nvPr/>
        </p:nvSpPr>
        <p:spPr>
          <a:xfrm>
            <a:off x="666594" y="5723643"/>
            <a:ext cx="12657520" cy="3970318"/>
          </a:xfrm>
          <a:prstGeom prst="rect">
            <a:avLst/>
          </a:prstGeom>
          <a:noFill/>
        </p:spPr>
        <p:txBody>
          <a:bodyPr wrap="square" rtlCol="0">
            <a:spAutoFit/>
          </a:bodyPr>
          <a:lstStyle/>
          <a:p>
            <a:r>
              <a:rPr lang="da-DK" sz="3600" dirty="0" smtClean="0">
                <a:latin typeface="AU Passata" panose="020B0503030502030804" pitchFamily="34" charset="77"/>
              </a:rPr>
              <a:t>Modellen er afslutningen på et forløb om newtons mekanik i 1.g, uden differentialregning. Eleverne laver simulation af bevægelse </a:t>
            </a:r>
            <a:r>
              <a:rPr lang="da-DK" sz="3600" dirty="0">
                <a:latin typeface="AU Passata" panose="020B0503030502030804" pitchFamily="34" charset="77"/>
              </a:rPr>
              <a:t>i tyngdefelt. </a:t>
            </a:r>
            <a:r>
              <a:rPr lang="da-DK" sz="3600" dirty="0" smtClean="0">
                <a:latin typeface="AU Passata" panose="020B0503030502030804" pitchFamily="34" charset="77"/>
              </a:rPr>
              <a:t>Forløbet </a:t>
            </a:r>
            <a:r>
              <a:rPr lang="da-DK" sz="3600" dirty="0">
                <a:latin typeface="AU Passata" panose="020B0503030502030804" pitchFamily="34" charset="77"/>
              </a:rPr>
              <a:t>er lavet i </a:t>
            </a:r>
            <a:r>
              <a:rPr lang="da-DK" sz="3600" dirty="0" err="1">
                <a:latin typeface="AU Passata" panose="020B0503030502030804" pitchFamily="34" charset="77"/>
              </a:rPr>
              <a:t>Glowscript</a:t>
            </a:r>
            <a:r>
              <a:rPr lang="da-DK" sz="3600" dirty="0">
                <a:latin typeface="AU Passata" panose="020B0503030502030804" pitchFamily="34" charset="77"/>
              </a:rPr>
              <a:t> som er en del af </a:t>
            </a:r>
            <a:r>
              <a:rPr lang="da-DK" sz="3600" dirty="0" err="1" smtClean="0">
                <a:latin typeface="AU Passata" panose="020B0503030502030804" pitchFamily="34" charset="77"/>
              </a:rPr>
              <a:t>Python</a:t>
            </a:r>
            <a:r>
              <a:rPr lang="da-DK" sz="3600" dirty="0" smtClean="0">
                <a:latin typeface="AU Passata" panose="020B0503030502030804" pitchFamily="34" charset="77"/>
              </a:rPr>
              <a:t> og kan findes her, </a:t>
            </a:r>
            <a:r>
              <a:rPr lang="da-DK" sz="3600" dirty="0" smtClean="0">
                <a:latin typeface="AU Passata" panose="020B0503030502030804" pitchFamily="34" charset="77"/>
                <a:hlinkClick r:id="rId4" action="ppaction://hlinkfile"/>
              </a:rPr>
              <a:t>kortlink.dk/x5kw</a:t>
            </a:r>
            <a:r>
              <a:rPr lang="da-DK" sz="3600" dirty="0" smtClean="0">
                <a:latin typeface="AU Passata" panose="020B0503030502030804" pitchFamily="34" charset="77"/>
              </a:rPr>
              <a:t>. Figuren viser hvordan en raketaffyring kan bringe en </a:t>
            </a:r>
            <a:r>
              <a:rPr lang="da-DK" sz="3600" dirty="0" err="1" smtClean="0">
                <a:latin typeface="AU Passata" panose="020B0503030502030804" pitchFamily="34" charset="77"/>
              </a:rPr>
              <a:t>sattellit</a:t>
            </a:r>
            <a:r>
              <a:rPr lang="da-DK" sz="3600" dirty="0" smtClean="0">
                <a:latin typeface="AU Passata" panose="020B0503030502030804" pitchFamily="34" charset="77"/>
              </a:rPr>
              <a:t> i kredsløb om Jorden.</a:t>
            </a:r>
            <a:endParaRPr lang="da-DK" sz="3600" dirty="0">
              <a:latin typeface="AU Passata" panose="020B0503030502030804" pitchFamily="34" charset="77"/>
            </a:endParaRPr>
          </a:p>
          <a:p>
            <a:endParaRPr lang="da-DK" sz="3600" dirty="0" smtClean="0">
              <a:latin typeface="AU Passata" panose="020B0503030502030804" pitchFamily="34" charset="77"/>
            </a:endParaRPr>
          </a:p>
          <a:p>
            <a:endParaRPr lang="da-DK" sz="3600" dirty="0">
              <a:latin typeface="AU Passata" panose="020B0503030502030804" pitchFamily="34" charset="77"/>
            </a:endParaRPr>
          </a:p>
        </p:txBody>
      </p:sp>
      <p:sp>
        <p:nvSpPr>
          <p:cNvPr id="30" name="TextBox 29">
            <a:extLst>
              <a:ext uri="{FF2B5EF4-FFF2-40B4-BE49-F238E27FC236}">
                <a16:creationId xmlns="" xmlns:a16="http://schemas.microsoft.com/office/drawing/2014/main" id="{D58AC919-3C3D-074C-9E46-3E642B062385}"/>
              </a:ext>
            </a:extLst>
          </p:cNvPr>
          <p:cNvSpPr txBox="1"/>
          <p:nvPr/>
        </p:nvSpPr>
        <p:spPr>
          <a:xfrm>
            <a:off x="718111" y="20975930"/>
            <a:ext cx="12657520" cy="5632311"/>
          </a:xfrm>
          <a:prstGeom prst="rect">
            <a:avLst/>
          </a:prstGeom>
          <a:noFill/>
        </p:spPr>
        <p:txBody>
          <a:bodyPr wrap="square" rtlCol="0">
            <a:spAutoFit/>
          </a:bodyPr>
          <a:lstStyle/>
          <a:p>
            <a:r>
              <a:rPr lang="da-DK" sz="3600" u="sng" dirty="0" smtClean="0">
                <a:latin typeface="AU Passata" panose="020B0503030502030804" pitchFamily="34" charset="77"/>
              </a:rPr>
              <a:t>Fysikfaglige mål </a:t>
            </a:r>
            <a:r>
              <a:rPr lang="da-DK" sz="3600" dirty="0" smtClean="0">
                <a:latin typeface="AU Passata" panose="020B0503030502030804" pitchFamily="34" charset="77"/>
              </a:rPr>
              <a:t>var </a:t>
            </a:r>
            <a:r>
              <a:rPr lang="da-DK" sz="3600" dirty="0">
                <a:latin typeface="AU Passata" panose="020B0503030502030804" pitchFamily="34" charset="77"/>
              </a:rPr>
              <a:t>at træne elevernes forståelse for kinetisk, potentiel og mekanisk energi. Mere specifikt at kunne forklare graferne for de tre energiformer ved bevægelse i et ikke homogent tyngdefelt. Eleverne fik derudover en anderledes introduktion til Newtons tyngdelov, hvor de selv prøvede den af</a:t>
            </a:r>
            <a:r>
              <a:rPr lang="da-DK" sz="3600" dirty="0" smtClean="0">
                <a:latin typeface="AU Passata" panose="020B0503030502030804" pitchFamily="34" charset="77"/>
              </a:rPr>
              <a:t>.</a:t>
            </a:r>
          </a:p>
          <a:p>
            <a:endParaRPr lang="da-DK" sz="3600" dirty="0">
              <a:latin typeface="AU Passata" panose="020B0503030502030804" pitchFamily="34" charset="77"/>
            </a:endParaRPr>
          </a:p>
          <a:p>
            <a:r>
              <a:rPr lang="da-DK" sz="3600" u="sng" dirty="0" smtClean="0">
                <a:latin typeface="AU Passata" panose="020B0503030502030804" pitchFamily="34" charset="77"/>
              </a:rPr>
              <a:t>CT-faglige </a:t>
            </a:r>
            <a:r>
              <a:rPr lang="da-DK" sz="3600" u="sng" dirty="0">
                <a:latin typeface="AU Passata" panose="020B0503030502030804" pitchFamily="34" charset="77"/>
              </a:rPr>
              <a:t>mål</a:t>
            </a:r>
            <a:r>
              <a:rPr lang="da-DK" sz="3600" dirty="0">
                <a:latin typeface="AU Passata" panose="020B0503030502030804" pitchFamily="34" charset="77"/>
              </a:rPr>
              <a:t> var at eleverne skulle styrkes </a:t>
            </a:r>
            <a:r>
              <a:rPr lang="da-DK" sz="3600" dirty="0" smtClean="0">
                <a:latin typeface="AU Passata" panose="020B0503030502030804" pitchFamily="34" charset="77"/>
              </a:rPr>
              <a:t>i</a:t>
            </a:r>
          </a:p>
          <a:p>
            <a:pPr marL="571500" indent="-571500">
              <a:buFont typeface="Arial" charset="0"/>
              <a:buChar char="•"/>
            </a:pPr>
            <a:r>
              <a:rPr lang="da-DK" sz="3600" dirty="0" smtClean="0">
                <a:latin typeface="AU Passata" panose="020B0503030502030804" pitchFamily="34" charset="77"/>
              </a:rPr>
              <a:t>Trinvis </a:t>
            </a:r>
            <a:r>
              <a:rPr lang="da-DK" sz="3600" dirty="0">
                <a:latin typeface="AU Passata" panose="020B0503030502030804" pitchFamily="34" charset="77"/>
              </a:rPr>
              <a:t>tilgang til løsning af fysikproblemer</a:t>
            </a:r>
            <a:r>
              <a:rPr lang="da-DK" sz="3600" dirty="0" smtClean="0">
                <a:latin typeface="AU Passata" panose="020B0503030502030804" pitchFamily="34" charset="77"/>
              </a:rPr>
              <a:t>.</a:t>
            </a:r>
          </a:p>
          <a:p>
            <a:pPr marL="571500" indent="-571500">
              <a:buFont typeface="Arial" charset="0"/>
              <a:buChar char="•"/>
            </a:pPr>
            <a:r>
              <a:rPr lang="da-DK" sz="3600" dirty="0" smtClean="0">
                <a:latin typeface="AU Passata" panose="020B0503030502030804" pitchFamily="34" charset="77"/>
              </a:rPr>
              <a:t>Læse </a:t>
            </a:r>
            <a:r>
              <a:rPr lang="da-DK" sz="3600" dirty="0">
                <a:latin typeface="AU Passata" panose="020B0503030502030804" pitchFamily="34" charset="77"/>
              </a:rPr>
              <a:t>kode</a:t>
            </a:r>
            <a:r>
              <a:rPr lang="da-DK" sz="3600" dirty="0" smtClean="0">
                <a:latin typeface="AU Passata" panose="020B0503030502030804" pitchFamily="34" charset="77"/>
              </a:rPr>
              <a:t>.</a:t>
            </a:r>
          </a:p>
          <a:p>
            <a:pPr marL="571500" indent="-571500">
              <a:buFont typeface="Arial" charset="0"/>
              <a:buChar char="•"/>
            </a:pPr>
            <a:r>
              <a:rPr lang="da-DK" sz="3600" dirty="0" smtClean="0">
                <a:latin typeface="AU Passata" panose="020B0503030502030804" pitchFamily="34" charset="77"/>
              </a:rPr>
              <a:t>Rette </a:t>
            </a:r>
            <a:r>
              <a:rPr lang="da-DK" sz="3600" dirty="0">
                <a:latin typeface="AU Passata" panose="020B0503030502030804" pitchFamily="34" charset="77"/>
              </a:rPr>
              <a:t>i kode</a:t>
            </a:r>
            <a:r>
              <a:rPr lang="da-DK" sz="3600" dirty="0" smtClean="0">
                <a:latin typeface="AU Passata" panose="020B0503030502030804" pitchFamily="34" charset="77"/>
              </a:rPr>
              <a:t>.</a:t>
            </a:r>
          </a:p>
        </p:txBody>
      </p:sp>
      <p:sp>
        <p:nvSpPr>
          <p:cNvPr id="31" name="TextBox 30">
            <a:extLst>
              <a:ext uri="{FF2B5EF4-FFF2-40B4-BE49-F238E27FC236}">
                <a16:creationId xmlns="" xmlns:a16="http://schemas.microsoft.com/office/drawing/2014/main" id="{A0D409D7-12D7-874A-AD90-0829DB0E5837}"/>
              </a:ext>
            </a:extLst>
          </p:cNvPr>
          <p:cNvSpPr txBox="1"/>
          <p:nvPr/>
        </p:nvSpPr>
        <p:spPr>
          <a:xfrm>
            <a:off x="14849421" y="5723643"/>
            <a:ext cx="12657520" cy="9510296"/>
          </a:xfrm>
          <a:prstGeom prst="rect">
            <a:avLst/>
          </a:prstGeom>
          <a:noFill/>
        </p:spPr>
        <p:txBody>
          <a:bodyPr wrap="square" rtlCol="0">
            <a:spAutoFit/>
          </a:bodyPr>
          <a:lstStyle/>
          <a:p>
            <a:r>
              <a:rPr lang="da-DK" sz="3600" dirty="0">
                <a:latin typeface="AU Passata" panose="020B0503030502030804" pitchFamily="34" charset="77"/>
              </a:rPr>
              <a:t>Modulerne</a:t>
            </a:r>
            <a:r>
              <a:rPr lang="da-DK" sz="3600" dirty="0" smtClean="0">
                <a:latin typeface="AU Passata" panose="020B0503030502030804" pitchFamily="34" charset="77"/>
              </a:rPr>
              <a:t>:</a:t>
            </a:r>
          </a:p>
          <a:p>
            <a:pPr marL="742950" indent="-742950">
              <a:buFont typeface="+mj-lt"/>
              <a:buAutoNum type="arabicPeriod"/>
            </a:pPr>
            <a:r>
              <a:rPr lang="da-DK" sz="3600" dirty="0" smtClean="0">
                <a:latin typeface="AU Passata" panose="020B0503030502030804" pitchFamily="34" charset="77"/>
              </a:rPr>
              <a:t>Introduktion</a:t>
            </a:r>
            <a:r>
              <a:rPr lang="da-DK" sz="3600" dirty="0">
                <a:latin typeface="AU Passata" panose="020B0503030502030804" pitchFamily="34" charset="77"/>
              </a:rPr>
              <a:t>, </a:t>
            </a:r>
            <a:r>
              <a:rPr lang="da-DK" sz="3600" dirty="0" smtClean="0">
                <a:latin typeface="AU Passata" panose="020B0503030502030804" pitchFamily="34" charset="77"/>
              </a:rPr>
              <a:t>Former </a:t>
            </a:r>
            <a:r>
              <a:rPr lang="da-DK" sz="3600" dirty="0">
                <a:latin typeface="AU Passata" panose="020B0503030502030804" pitchFamily="34" charset="77"/>
              </a:rPr>
              <a:t>og </a:t>
            </a:r>
            <a:r>
              <a:rPr lang="da-DK" sz="3600" dirty="0" smtClean="0">
                <a:latin typeface="AU Passata" panose="020B0503030502030804" pitchFamily="34" charset="77"/>
              </a:rPr>
              <a:t>Bevægelse</a:t>
            </a:r>
          </a:p>
          <a:p>
            <a:pPr marL="742950" indent="-742950">
              <a:buFont typeface="+mj-lt"/>
              <a:buAutoNum type="arabicPeriod"/>
            </a:pPr>
            <a:r>
              <a:rPr lang="da-DK" sz="3600" dirty="0" smtClean="0">
                <a:latin typeface="AU Passata" panose="020B0503030502030804" pitchFamily="34" charset="77"/>
              </a:rPr>
              <a:t>Newtons tyngdelov og bevægelse</a:t>
            </a:r>
          </a:p>
          <a:p>
            <a:pPr marL="742950" indent="-742950">
              <a:buFont typeface="+mj-lt"/>
              <a:buAutoNum type="arabicPeriod"/>
            </a:pPr>
            <a:r>
              <a:rPr lang="da-DK" sz="3600" dirty="0" smtClean="0">
                <a:latin typeface="AU Passata" panose="020B0503030502030804" pitchFamily="34" charset="77"/>
              </a:rPr>
              <a:t>Newtons tyngdelov, den generelle</a:t>
            </a:r>
          </a:p>
          <a:p>
            <a:pPr marL="742950" indent="-742950">
              <a:buFont typeface="+mj-lt"/>
              <a:buAutoNum type="arabicPeriod"/>
            </a:pPr>
            <a:r>
              <a:rPr lang="da-DK" sz="3600" dirty="0" smtClean="0">
                <a:latin typeface="AU Passata" panose="020B0503030502030804" pitchFamily="34" charset="77"/>
              </a:rPr>
              <a:t>Jorden og </a:t>
            </a:r>
            <a:r>
              <a:rPr lang="da-DK" sz="3600" dirty="0">
                <a:latin typeface="AU Passata" panose="020B0503030502030804" pitchFamily="34" charset="77"/>
              </a:rPr>
              <a:t>Månen, tur retur</a:t>
            </a:r>
            <a:r>
              <a:rPr lang="da-DK" sz="3600" dirty="0" smtClean="0">
                <a:latin typeface="AU Passata" panose="020B0503030502030804" pitchFamily="34" charset="77"/>
              </a:rPr>
              <a:t>.</a:t>
            </a:r>
            <a:endParaRPr lang="da-DK" sz="3600" b="1" dirty="0" smtClean="0">
              <a:latin typeface="AU Passata" panose="020B0503030502030804" pitchFamily="34" charset="77"/>
            </a:endParaRPr>
          </a:p>
          <a:p>
            <a:r>
              <a:rPr lang="da-DK" sz="3600" b="1" dirty="0" smtClean="0">
                <a:latin typeface="AU Passata" panose="020B0503030502030804" pitchFamily="34" charset="77"/>
              </a:rPr>
              <a:t>Første modul</a:t>
            </a:r>
            <a:r>
              <a:rPr lang="da-DK" sz="3600" dirty="0" smtClean="0">
                <a:latin typeface="AU Passata" panose="020B0503030502030804" pitchFamily="34" charset="77"/>
              </a:rPr>
              <a:t> gik med at lege med former og bevægelse i programmet. Eleverne blev fortrolige med orienteringen i programmet og brugte </a:t>
            </a:r>
            <a:r>
              <a:rPr lang="da-DK" sz="3600" dirty="0" err="1" smtClean="0">
                <a:latin typeface="AU Passata" panose="020B0503030502030804" pitchFamily="34" charset="77"/>
              </a:rPr>
              <a:t>while</a:t>
            </a:r>
            <a:r>
              <a:rPr lang="da-DK" sz="3600" dirty="0" smtClean="0">
                <a:latin typeface="AU Passata" panose="020B0503030502030804" pitchFamily="34" charset="77"/>
              </a:rPr>
              <a:t> loops til at gøre simuleringen dynamisk. </a:t>
            </a:r>
            <a:endParaRPr lang="da-DK" sz="3600" b="1" dirty="0" smtClean="0">
              <a:latin typeface="AU Passata" panose="020B0503030502030804" pitchFamily="34" charset="77"/>
            </a:endParaRPr>
          </a:p>
          <a:p>
            <a:r>
              <a:rPr lang="da-DK" sz="3600" b="1" dirty="0" smtClean="0">
                <a:latin typeface="AU Passata" panose="020B0503030502030804" pitchFamily="34" charset="77"/>
              </a:rPr>
              <a:t>Andet modul </a:t>
            </a:r>
            <a:r>
              <a:rPr lang="da-DK" sz="3600" dirty="0" smtClean="0">
                <a:latin typeface="AU Passata" panose="020B0503030502030804" pitchFamily="34" charset="77"/>
              </a:rPr>
              <a:t>gik med at bevægelse i homogent tyngdefelt hvor de numerisk gik fra a til v til x. Eleverne skulle også kommentere på (</a:t>
            </a:r>
            <a:r>
              <a:rPr lang="da-DK" sz="3600" dirty="0" err="1" smtClean="0">
                <a:latin typeface="AU Passata" panose="020B0503030502030804" pitchFamily="34" charset="77"/>
              </a:rPr>
              <a:t>t,Ekin</a:t>
            </a:r>
            <a:r>
              <a:rPr lang="da-DK" sz="3600" dirty="0" smtClean="0">
                <a:latin typeface="AU Passata" panose="020B0503030502030804" pitchFamily="34" charset="77"/>
              </a:rPr>
              <a:t>),(</a:t>
            </a:r>
            <a:r>
              <a:rPr lang="da-DK" sz="3600" dirty="0" err="1" smtClean="0">
                <a:latin typeface="AU Passata" panose="020B0503030502030804" pitchFamily="34" charset="77"/>
              </a:rPr>
              <a:t>t,Epot</a:t>
            </a:r>
            <a:r>
              <a:rPr lang="da-DK" sz="3600" dirty="0" smtClean="0">
                <a:latin typeface="AU Passata" panose="020B0503030502030804" pitchFamily="34" charset="77"/>
              </a:rPr>
              <a:t>),(</a:t>
            </a:r>
            <a:r>
              <a:rPr lang="da-DK" sz="3600" dirty="0" err="1" smtClean="0">
                <a:latin typeface="AU Passata" panose="020B0503030502030804" pitchFamily="34" charset="77"/>
              </a:rPr>
              <a:t>t,Emek</a:t>
            </a:r>
            <a:r>
              <a:rPr lang="da-DK" sz="3600" dirty="0" smtClean="0">
                <a:latin typeface="AU Passata" panose="020B0503030502030804" pitchFamily="34" charset="77"/>
              </a:rPr>
              <a:t>) grafer som dynamisk blev skabt. </a:t>
            </a:r>
            <a:endParaRPr lang="da-DK" sz="3600" b="1" dirty="0" smtClean="0">
              <a:latin typeface="AU Passata" panose="020B0503030502030804" pitchFamily="34" charset="77"/>
            </a:endParaRPr>
          </a:p>
          <a:p>
            <a:r>
              <a:rPr lang="da-DK" sz="3600" b="1" dirty="0" smtClean="0">
                <a:latin typeface="AU Passata" panose="020B0503030502030804" pitchFamily="34" charset="77"/>
              </a:rPr>
              <a:t>Tredje modul</a:t>
            </a:r>
            <a:r>
              <a:rPr lang="da-DK" sz="3600" dirty="0" smtClean="0">
                <a:latin typeface="AU Passata" panose="020B0503030502030804" pitchFamily="34" charset="77"/>
              </a:rPr>
              <a:t> Den generelle tyngdelov blev præsenteret og eleverne arbejde med lodret og vandret kast samt forsøgte at få en </a:t>
            </a:r>
            <a:r>
              <a:rPr lang="da-DK" sz="3600" dirty="0" err="1" smtClean="0">
                <a:latin typeface="AU Passata" panose="020B0503030502030804" pitchFamily="34" charset="77"/>
              </a:rPr>
              <a:t>sattellit</a:t>
            </a:r>
            <a:r>
              <a:rPr lang="da-DK" sz="3600" dirty="0" smtClean="0">
                <a:latin typeface="AU Passata" panose="020B0503030502030804" pitchFamily="34" charset="77"/>
              </a:rPr>
              <a:t> i </a:t>
            </a:r>
            <a:r>
              <a:rPr lang="da-DK" sz="3600" dirty="0" err="1" smtClean="0">
                <a:latin typeface="AU Passata" panose="020B0503030502030804" pitchFamily="34" charset="77"/>
              </a:rPr>
              <a:t>orbit</a:t>
            </a:r>
            <a:r>
              <a:rPr lang="da-DK" sz="3600" dirty="0" smtClean="0">
                <a:latin typeface="AU Passata" panose="020B0503030502030804" pitchFamily="34" charset="77"/>
              </a:rPr>
              <a:t>.</a:t>
            </a:r>
            <a:endParaRPr lang="da-DK" sz="3600" b="1" dirty="0" smtClean="0">
              <a:latin typeface="AU Passata" panose="020B0503030502030804" pitchFamily="34" charset="77"/>
            </a:endParaRPr>
          </a:p>
          <a:p>
            <a:r>
              <a:rPr lang="da-DK" sz="3600" b="1" dirty="0" smtClean="0">
                <a:latin typeface="AU Passata" panose="020B0503030502030804" pitchFamily="34" charset="77"/>
              </a:rPr>
              <a:t>Fjerde modul</a:t>
            </a:r>
            <a:r>
              <a:rPr lang="da-DK" sz="3600" dirty="0" smtClean="0">
                <a:latin typeface="AU Passata" panose="020B0503030502030804" pitchFamily="34" charset="77"/>
              </a:rPr>
              <a:t> afsluttede eleverne med at simulere Apollo 8 missionens rundtur om Månen</a:t>
            </a:r>
            <a:endParaRPr lang="da-DK" sz="3600" b="1" dirty="0">
              <a:latin typeface="AU Passata" panose="020B0503030502030804" pitchFamily="34" charset="77"/>
            </a:endParaRPr>
          </a:p>
        </p:txBody>
      </p:sp>
      <p:sp>
        <p:nvSpPr>
          <p:cNvPr id="34" name="Rounded Rectangle 33">
            <a:extLst>
              <a:ext uri="{FF2B5EF4-FFF2-40B4-BE49-F238E27FC236}">
                <a16:creationId xmlns="" xmlns:a16="http://schemas.microsoft.com/office/drawing/2014/main" id="{C5F2205C-8D79-5048-9005-A58800F66558}"/>
              </a:ext>
            </a:extLst>
          </p:cNvPr>
          <p:cNvSpPr/>
          <p:nvPr/>
        </p:nvSpPr>
        <p:spPr>
          <a:xfrm>
            <a:off x="28802141" y="23129555"/>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Kreditering</a:t>
            </a:r>
          </a:p>
        </p:txBody>
      </p:sp>
      <p:sp>
        <p:nvSpPr>
          <p:cNvPr id="35" name="TextBox 34">
            <a:extLst>
              <a:ext uri="{FF2B5EF4-FFF2-40B4-BE49-F238E27FC236}">
                <a16:creationId xmlns="" xmlns:a16="http://schemas.microsoft.com/office/drawing/2014/main" id="{8715B9EB-AAE9-8146-848A-E61CE25B3626}"/>
              </a:ext>
            </a:extLst>
          </p:cNvPr>
          <p:cNvSpPr txBox="1"/>
          <p:nvPr/>
        </p:nvSpPr>
        <p:spPr>
          <a:xfrm>
            <a:off x="28802140" y="24580001"/>
            <a:ext cx="12657520" cy="3416320"/>
          </a:xfrm>
          <a:prstGeom prst="rect">
            <a:avLst/>
          </a:prstGeom>
          <a:noFill/>
        </p:spPr>
        <p:txBody>
          <a:bodyPr wrap="square" rtlCol="0">
            <a:spAutoFit/>
          </a:bodyPr>
          <a:lstStyle/>
          <a:p>
            <a:r>
              <a:rPr lang="da-DK" sz="3600" dirty="0" err="1" smtClean="0">
                <a:latin typeface="AU Passata" panose="020B0503030502030804" pitchFamily="34" charset="77"/>
              </a:rPr>
              <a:t>Python</a:t>
            </a:r>
            <a:r>
              <a:rPr lang="da-DK" sz="3600" dirty="0" smtClean="0">
                <a:latin typeface="AU Passata" panose="020B0503030502030804" pitchFamily="34" charset="77"/>
              </a:rPr>
              <a:t>-modellen </a:t>
            </a:r>
            <a:r>
              <a:rPr lang="da-DK" sz="3600" dirty="0">
                <a:latin typeface="AU Passata" panose="020B0503030502030804" pitchFamily="34" charset="77"/>
              </a:rPr>
              <a:t>og undervisningsmaterialet er udviklet af </a:t>
            </a:r>
            <a:r>
              <a:rPr lang="da-DK" sz="3600" dirty="0" smtClean="0">
                <a:solidFill>
                  <a:srgbClr val="EE7F00"/>
                </a:solidFill>
                <a:latin typeface="AU Passata" panose="020B0503030502030804" pitchFamily="34" charset="77"/>
              </a:rPr>
              <a:t>Mads Peter H. Steenstrup</a:t>
            </a:r>
            <a:r>
              <a:rPr lang="da-DK" sz="3600" dirty="0" smtClean="0">
                <a:latin typeface="AU Passata" panose="020B0503030502030804" pitchFamily="34" charset="77"/>
              </a:rPr>
              <a:t>, </a:t>
            </a:r>
            <a:r>
              <a:rPr lang="da-DK" sz="3600" dirty="0" err="1" smtClean="0">
                <a:latin typeface="AU Passata" panose="020B0503030502030804" pitchFamily="34" charset="77"/>
              </a:rPr>
              <a:t>Rysensteen</a:t>
            </a:r>
            <a:r>
              <a:rPr lang="da-DK" sz="3600" dirty="0" smtClean="0">
                <a:latin typeface="AU Passata" panose="020B0503030502030804" pitchFamily="34" charset="77"/>
              </a:rPr>
              <a:t> </a:t>
            </a:r>
            <a:r>
              <a:rPr lang="da-DK" sz="3600" dirty="0">
                <a:latin typeface="AU Passata" panose="020B0503030502030804" pitchFamily="34" charset="77"/>
              </a:rPr>
              <a:t>gymnasium, i forbindelse med deltagelse i udviklingsprojektet Computational Thinking i Matematik og Naturfag i skoleåret ‘18/’19. Projektet køres i samarbejde mellem Danske Science Gymnasier og Center for Computational Thinking &amp; Design, Aarhus Universitet. </a:t>
            </a:r>
          </a:p>
        </p:txBody>
      </p:sp>
      <p:pic>
        <p:nvPicPr>
          <p:cNvPr id="1026" name="Picture 2" descr="Image result for villum fonden">
            <a:extLst>
              <a:ext uri="{FF2B5EF4-FFF2-40B4-BE49-F238E27FC236}">
                <a16:creationId xmlns="" xmlns:a16="http://schemas.microsoft.com/office/drawing/2014/main" id="{8D50EF34-ECA8-2241-9A27-F48C01DAC6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18447" y="28928582"/>
            <a:ext cx="4741212" cy="1198494"/>
          </a:xfrm>
          <a:prstGeom prst="rect">
            <a:avLst/>
          </a:prstGeom>
          <a:noFill/>
          <a:extLst>
            <a:ext uri="{909E8E84-426E-40DD-AFC4-6F175D3DCCD1}">
              <a14:hiddenFill xmlns:a14="http://schemas.microsoft.com/office/drawing/2010/main">
                <a:solidFill>
                  <a:srgbClr val="FFFFFF"/>
                </a:solidFill>
              </a14:hiddenFill>
            </a:ext>
          </a:extLst>
        </p:spPr>
      </p:pic>
      <p:sp>
        <p:nvSpPr>
          <p:cNvPr id="32" name="Rounded Rectangle 31">
            <a:extLst>
              <a:ext uri="{FF2B5EF4-FFF2-40B4-BE49-F238E27FC236}">
                <a16:creationId xmlns="" xmlns:a16="http://schemas.microsoft.com/office/drawing/2014/main" id="{3017A964-03BA-C440-A4A4-9D9460A5622E}"/>
              </a:ext>
            </a:extLst>
          </p:cNvPr>
          <p:cNvSpPr/>
          <p:nvPr/>
        </p:nvSpPr>
        <p:spPr>
          <a:xfrm>
            <a:off x="28802140" y="4150555"/>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smtClean="0">
                <a:latin typeface="AU Passata" panose="020B0503030502030804" pitchFamily="34" charset="77"/>
              </a:rPr>
              <a:t>Didaktiske overvejelser</a:t>
            </a:r>
            <a:endParaRPr lang="da-DK" sz="6000" dirty="0">
              <a:latin typeface="AU Passata" panose="020B0503030502030804" pitchFamily="34" charset="77"/>
            </a:endParaRPr>
          </a:p>
        </p:txBody>
      </p:sp>
      <p:pic>
        <p:nvPicPr>
          <p:cNvPr id="3" name="Billede 2"/>
          <p:cNvPicPr>
            <a:picLocks noChangeAspect="1"/>
          </p:cNvPicPr>
          <p:nvPr/>
        </p:nvPicPr>
        <p:blipFill>
          <a:blip r:embed="rId6"/>
          <a:stretch>
            <a:fillRect/>
          </a:stretch>
        </p:blipFill>
        <p:spPr>
          <a:xfrm>
            <a:off x="14849421" y="17875234"/>
            <a:ext cx="12531523" cy="5641898"/>
          </a:xfrm>
          <a:prstGeom prst="rect">
            <a:avLst/>
          </a:prstGeom>
        </p:spPr>
      </p:pic>
      <p:sp>
        <p:nvSpPr>
          <p:cNvPr id="25" name="TextBox 34">
            <a:extLst>
              <a:ext uri="{FF2B5EF4-FFF2-40B4-BE49-F238E27FC236}">
                <a16:creationId xmlns="" xmlns:a16="http://schemas.microsoft.com/office/drawing/2014/main" id="{8715B9EB-AAE9-8146-848A-E61CE25B3626}"/>
              </a:ext>
            </a:extLst>
          </p:cNvPr>
          <p:cNvSpPr txBox="1"/>
          <p:nvPr/>
        </p:nvSpPr>
        <p:spPr>
          <a:xfrm>
            <a:off x="15133708" y="23517132"/>
            <a:ext cx="12657520" cy="3970318"/>
          </a:xfrm>
          <a:prstGeom prst="rect">
            <a:avLst/>
          </a:prstGeom>
          <a:noFill/>
        </p:spPr>
        <p:txBody>
          <a:bodyPr wrap="square" rtlCol="0">
            <a:spAutoFit/>
          </a:bodyPr>
          <a:lstStyle/>
          <a:p>
            <a:r>
              <a:rPr lang="da-DK" sz="3600" dirty="0" smtClean="0">
                <a:latin typeface="AU Passata" panose="020B0503030502030804" pitchFamily="34" charset="77"/>
              </a:rPr>
              <a:t>Simuleringen er over 4 timer, jordtid, men kan indstilles med rate() til hurtigere computertid, her ca. 10 sekunder. </a:t>
            </a:r>
          </a:p>
          <a:p>
            <a:r>
              <a:rPr lang="da-DK" sz="3600" dirty="0" smtClean="0">
                <a:latin typeface="AU Passata" panose="020B0503030502030804" pitchFamily="34" charset="77"/>
              </a:rPr>
              <a:t>Tyngdekraften beregnes i linje 4 og hastighed og position opdateres  i linje 9 og 10 med v = </a:t>
            </a:r>
            <a:r>
              <a:rPr lang="da-DK" sz="3600" dirty="0" err="1" smtClean="0">
                <a:latin typeface="AU Passata" panose="020B0503030502030804" pitchFamily="34" charset="77"/>
              </a:rPr>
              <a:t>v+F</a:t>
            </a:r>
            <a:r>
              <a:rPr lang="da-DK" sz="3600" dirty="0" smtClean="0">
                <a:latin typeface="AU Passata" panose="020B0503030502030804" pitchFamily="34" charset="77"/>
              </a:rPr>
              <a:t>/</a:t>
            </a:r>
            <a:r>
              <a:rPr lang="da-DK" sz="3600" dirty="0" err="1" smtClean="0">
                <a:latin typeface="AU Passata" panose="020B0503030502030804" pitchFamily="34" charset="77"/>
              </a:rPr>
              <a:t>m·dt</a:t>
            </a:r>
            <a:r>
              <a:rPr lang="da-DK" sz="3600" dirty="0" smtClean="0">
                <a:latin typeface="AU Passata" panose="020B0503030502030804" pitchFamily="34" charset="77"/>
              </a:rPr>
              <a:t>, x = </a:t>
            </a:r>
            <a:r>
              <a:rPr lang="da-DK" sz="3600" dirty="0" err="1" smtClean="0">
                <a:latin typeface="AU Passata" panose="020B0503030502030804" pitchFamily="34" charset="77"/>
              </a:rPr>
              <a:t>x+v·dt</a:t>
            </a:r>
            <a:r>
              <a:rPr lang="da-DK" sz="3600" dirty="0" smtClean="0">
                <a:latin typeface="AU Passata" panose="020B0503030502030804" pitchFamily="34" charset="77"/>
              </a:rPr>
              <a:t>.</a:t>
            </a:r>
          </a:p>
          <a:p>
            <a:r>
              <a:rPr lang="da-DK" sz="3600" dirty="0" smtClean="0">
                <a:latin typeface="AU Passata" panose="020B0503030502030804" pitchFamily="34" charset="77"/>
              </a:rPr>
              <a:t>Efter en time bliver en raket affyret og kraften opdateres med </a:t>
            </a:r>
          </a:p>
          <a:p>
            <a:r>
              <a:rPr lang="da-DK" sz="3600" dirty="0" smtClean="0">
                <a:latin typeface="AU Passata" panose="020B0503030502030804" pitchFamily="34" charset="77"/>
              </a:rPr>
              <a:t>F = F + push*norm(</a:t>
            </a:r>
            <a:r>
              <a:rPr lang="da-DK" sz="3600" dirty="0" err="1" smtClean="0">
                <a:latin typeface="AU Passata" panose="020B0503030502030804" pitchFamily="34" charset="77"/>
              </a:rPr>
              <a:t>sat.v</a:t>
            </a:r>
            <a:r>
              <a:rPr lang="da-DK" sz="3600" dirty="0" smtClean="0">
                <a:latin typeface="AU Passata" panose="020B0503030502030804" pitchFamily="34" charset="77"/>
              </a:rPr>
              <a:t>), norm(</a:t>
            </a:r>
            <a:r>
              <a:rPr lang="da-DK" sz="3600" dirty="0" err="1" smtClean="0">
                <a:latin typeface="AU Passata" panose="020B0503030502030804" pitchFamily="34" charset="77"/>
              </a:rPr>
              <a:t>sat.v</a:t>
            </a:r>
            <a:r>
              <a:rPr lang="da-DK" sz="3600" dirty="0" smtClean="0">
                <a:latin typeface="AU Passata" panose="020B0503030502030804" pitchFamily="34" charset="77"/>
              </a:rPr>
              <a:t>) giver en enhedsvektor i satellittens bevægelsesretning.</a:t>
            </a:r>
            <a:endParaRPr lang="da-DK" sz="3600" dirty="0">
              <a:latin typeface="AU Passata" panose="020B0503030502030804" pitchFamily="34" charset="77"/>
            </a:endParaRPr>
          </a:p>
        </p:txBody>
      </p:sp>
      <p:sp>
        <p:nvSpPr>
          <p:cNvPr id="29" name="TextBox 34">
            <a:extLst>
              <a:ext uri="{FF2B5EF4-FFF2-40B4-BE49-F238E27FC236}">
                <a16:creationId xmlns="" xmlns:a16="http://schemas.microsoft.com/office/drawing/2014/main" id="{8715B9EB-AAE9-8146-848A-E61CE25B3626}"/>
              </a:ext>
            </a:extLst>
          </p:cNvPr>
          <p:cNvSpPr txBox="1"/>
          <p:nvPr/>
        </p:nvSpPr>
        <p:spPr>
          <a:xfrm>
            <a:off x="28802140" y="5723643"/>
            <a:ext cx="12657520" cy="17820263"/>
          </a:xfrm>
          <a:prstGeom prst="rect">
            <a:avLst/>
          </a:prstGeom>
          <a:noFill/>
        </p:spPr>
        <p:txBody>
          <a:bodyPr wrap="square" rtlCol="0">
            <a:spAutoFit/>
          </a:bodyPr>
          <a:lstStyle/>
          <a:p>
            <a:r>
              <a:rPr lang="da-DK" sz="3600" dirty="0" err="1" smtClean="0">
                <a:latin typeface="AU Passata" panose="020B0503030502030804" pitchFamily="34" charset="77"/>
              </a:rPr>
              <a:t>Elevresponse</a:t>
            </a:r>
            <a:r>
              <a:rPr lang="da-DK" sz="3600" dirty="0" smtClean="0">
                <a:latin typeface="AU Passata" panose="020B0503030502030804" pitchFamily="34" charset="77"/>
              </a:rPr>
              <a:t> var generelt positivt. På spørgsmål om de havde fået bedre styr på Ekin og </a:t>
            </a:r>
            <a:r>
              <a:rPr lang="da-DK" sz="3600" dirty="0" err="1" smtClean="0">
                <a:latin typeface="AU Passata" panose="020B0503030502030804" pitchFamily="34" charset="77"/>
              </a:rPr>
              <a:t>Epot</a:t>
            </a:r>
            <a:r>
              <a:rPr lang="da-DK" sz="3600" dirty="0" smtClean="0">
                <a:latin typeface="AU Passata" panose="020B0503030502030804" pitchFamily="34" charset="77"/>
              </a:rPr>
              <a:t> og dets grafer var svaret klart ja. Hvorvidt eleverne nu følte de kunne programmere i </a:t>
            </a:r>
            <a:r>
              <a:rPr lang="da-DK" sz="3600" dirty="0" err="1" smtClean="0">
                <a:latin typeface="AU Passata" panose="020B0503030502030804" pitchFamily="34" charset="77"/>
              </a:rPr>
              <a:t>Python</a:t>
            </a:r>
            <a:r>
              <a:rPr lang="da-DK" sz="3600" dirty="0" smtClean="0">
                <a:latin typeface="AU Passata" panose="020B0503030502030804" pitchFamily="34" charset="77"/>
              </a:rPr>
              <a:t> var mere usikkert. De fleste mente at de kunne læse koden og lave mindre rettelser til den, mens de færreste følte sig sikre nok til selv at starte fra bar bund. Eftersom det heller ikke var meningen var der generel tilfredshed blandt eleverne og læreren.</a:t>
            </a:r>
          </a:p>
          <a:p>
            <a:endParaRPr lang="da-DK" sz="3600" dirty="0" smtClean="0">
              <a:latin typeface="AU Passata" panose="020B0503030502030804" pitchFamily="34" charset="77"/>
            </a:endParaRPr>
          </a:p>
          <a:p>
            <a:r>
              <a:rPr lang="da-DK" sz="3600" dirty="0" smtClean="0">
                <a:latin typeface="AU Passata" panose="020B0503030502030804" pitchFamily="34" charset="77"/>
              </a:rPr>
              <a:t>Fagligt virker dynamiske visualiseringer hvor man kan følge systemet udvikle sig mens man ser graferne blive tegnet. Det er vigtigt at simuleringen kører så langsomt at eleverne kan nå at se på graferne mens den kører.</a:t>
            </a:r>
          </a:p>
          <a:p>
            <a:endParaRPr lang="da-DK" sz="3600" dirty="0" smtClean="0">
              <a:latin typeface="AU Passata" panose="020B0503030502030804" pitchFamily="34" charset="77"/>
            </a:endParaRPr>
          </a:p>
          <a:p>
            <a:r>
              <a:rPr lang="da-DK" sz="3600" dirty="0" smtClean="0">
                <a:latin typeface="AU Passata" panose="020B0503030502030804" pitchFamily="34" charset="77"/>
              </a:rPr>
              <a:t>Eleverne fandt ret hurtigt ud af at rette i koden og virkede ikke skræmte af syntaksen. De kunne sagtens have brugt mere tid med bare at tegne figurer og få dem til at bevæge sig end vi brugte. Det visuelt skabende virker motiverende, hvad enten det er en vektor de får til at roterer som viserne på et ur eller en satellit de får til at  bevæge sig omkring Jorden.</a:t>
            </a:r>
          </a:p>
          <a:p>
            <a:endParaRPr lang="da-DK" sz="3600" dirty="0">
              <a:latin typeface="AU Passata" panose="020B0503030502030804" pitchFamily="34" charset="77"/>
            </a:endParaRPr>
          </a:p>
          <a:p>
            <a:r>
              <a:rPr lang="da-DK" sz="3600" dirty="0" smtClean="0">
                <a:latin typeface="AU Passata" panose="020B0503030502030804" pitchFamily="34" charset="77"/>
              </a:rPr>
              <a:t>Forsøget på at simulere Apollo 8 missionen var ret svær. Det er svært at ramme Månen og bremse rigtigt så Månens svage tyngdefelt kan hiver satellitten rundt. Det lykkedes for nogen, men en del syntes at der gik for meget finpudsning af parametre i den. </a:t>
            </a:r>
          </a:p>
          <a:p>
            <a:endParaRPr lang="da-DK" sz="3600" dirty="0" smtClean="0">
              <a:latin typeface="AU Passata" panose="020B0503030502030804" pitchFamily="34" charset="77"/>
            </a:endParaRPr>
          </a:p>
          <a:p>
            <a:r>
              <a:rPr lang="da-DK" sz="3600" dirty="0" smtClean="0">
                <a:latin typeface="AU Passata" panose="020B0503030502030804" pitchFamily="34" charset="77"/>
              </a:rPr>
              <a:t>Timerne havde et klart fysikfagligt mål med fokus på Månen, men næste gang kunne jeg godt tænke mig at give eleverne lidt mere frihed til selv at vise noget de synes er sjovt. Det kunne ske ved at lade sidste modul være mere kreativt.</a:t>
            </a:r>
            <a:endParaRPr lang="da-DK" sz="3600" dirty="0">
              <a:latin typeface="AU Passata" panose="020B0503030502030804" pitchFamily="34" charset="77"/>
            </a:endParaRPr>
          </a:p>
          <a:p>
            <a:endParaRPr lang="da-DK" sz="3600" dirty="0" smtClean="0">
              <a:latin typeface="AU Passata" panose="020B0503030502030804" pitchFamily="34" charset="77"/>
            </a:endParaRPr>
          </a:p>
          <a:p>
            <a:endParaRPr lang="da-DK" sz="3600" dirty="0">
              <a:latin typeface="AU Passata" panose="020B0503030502030804" pitchFamily="34" charset="77"/>
            </a:endParaRPr>
          </a:p>
          <a:p>
            <a:endParaRPr lang="da-DK" sz="3600" dirty="0">
              <a:latin typeface="AU Passata" panose="020B0503030502030804" pitchFamily="34" charset="77"/>
            </a:endParaRPr>
          </a:p>
        </p:txBody>
      </p:sp>
      <p:pic>
        <p:nvPicPr>
          <p:cNvPr id="11" name="Billede 10"/>
          <p:cNvPicPr>
            <a:picLocks noChangeAspect="1"/>
          </p:cNvPicPr>
          <p:nvPr/>
        </p:nvPicPr>
        <p:blipFill>
          <a:blip r:embed="rId7"/>
          <a:stretch>
            <a:fillRect/>
          </a:stretch>
        </p:blipFill>
        <p:spPr>
          <a:xfrm>
            <a:off x="1472593" y="9208643"/>
            <a:ext cx="9021236" cy="9373628"/>
          </a:xfrm>
          <a:prstGeom prst="rect">
            <a:avLst/>
          </a:prstGeom>
        </p:spPr>
      </p:pic>
      <p:pic>
        <p:nvPicPr>
          <p:cNvPr id="12" name="Billede 11"/>
          <p:cNvPicPr>
            <a:picLocks noChangeAspect="1"/>
          </p:cNvPicPr>
          <p:nvPr/>
        </p:nvPicPr>
        <p:blipFill>
          <a:blip r:embed="rId8"/>
          <a:stretch>
            <a:fillRect/>
          </a:stretch>
        </p:blipFill>
        <p:spPr>
          <a:xfrm>
            <a:off x="33842165" y="361392"/>
            <a:ext cx="2577467" cy="2584322"/>
          </a:xfrm>
          <a:prstGeom prst="rect">
            <a:avLst/>
          </a:prstGeom>
        </p:spPr>
      </p:pic>
      <p:pic>
        <p:nvPicPr>
          <p:cNvPr id="33" name="Billede 10"/>
          <p:cNvPicPr>
            <a:picLocks noChangeAspect="1"/>
          </p:cNvPicPr>
          <p:nvPr/>
        </p:nvPicPr>
        <p:blipFill>
          <a:blip r:embed="rId7"/>
          <a:stretch>
            <a:fillRect/>
          </a:stretch>
        </p:blipFill>
        <p:spPr>
          <a:xfrm>
            <a:off x="1472593" y="9295729"/>
            <a:ext cx="9021236" cy="9373628"/>
          </a:xfrm>
          <a:prstGeom prst="rect">
            <a:avLst/>
          </a:prstGeom>
        </p:spPr>
      </p:pic>
    </p:spTree>
    <p:extLst>
      <p:ext uri="{BB962C8B-B14F-4D97-AF65-F5344CB8AC3E}">
        <p14:creationId xmlns:p14="http://schemas.microsoft.com/office/powerpoint/2010/main" val="68536313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5582</TotalTime>
  <Words>692</Words>
  <Application>Microsoft Macintosh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AU Passata</vt:lpstr>
      <vt:lpstr>Calibri</vt:lpstr>
      <vt:lpstr>Calibri Light</vt:lpstr>
      <vt:lpstr>Mangal</vt:lpstr>
      <vt:lpstr>Arial</vt:lpstr>
      <vt:lpstr>Office Theme</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Etches</dc:creator>
  <cp:lastModifiedBy>Mads Peter Steenstrup</cp:lastModifiedBy>
  <cp:revision>59</cp:revision>
  <cp:lastPrinted>2019-04-04T14:34:22Z</cp:lastPrinted>
  <dcterms:created xsi:type="dcterms:W3CDTF">2019-02-06T05:51:41Z</dcterms:created>
  <dcterms:modified xsi:type="dcterms:W3CDTF">2019-04-12T19:00:56Z</dcterms:modified>
</cp:coreProperties>
</file>